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2"/>
  </p:notesMasterIdLst>
  <p:sldIdLst>
    <p:sldId id="361" r:id="rId3"/>
    <p:sldId id="307" r:id="rId4"/>
    <p:sldId id="2147474278" r:id="rId5"/>
    <p:sldId id="372" r:id="rId6"/>
    <p:sldId id="262" r:id="rId7"/>
    <p:sldId id="358" r:id="rId8"/>
    <p:sldId id="360" r:id="rId9"/>
    <p:sldId id="330" r:id="rId10"/>
    <p:sldId id="337" r:id="rId11"/>
    <p:sldId id="338" r:id="rId12"/>
    <p:sldId id="355" r:id="rId13"/>
    <p:sldId id="364" r:id="rId14"/>
    <p:sldId id="325" r:id="rId15"/>
    <p:sldId id="315" r:id="rId16"/>
    <p:sldId id="356" r:id="rId17"/>
    <p:sldId id="317" r:id="rId18"/>
    <p:sldId id="354" r:id="rId19"/>
    <p:sldId id="323" r:id="rId20"/>
    <p:sldId id="351" r:id="rId21"/>
    <p:sldId id="322" r:id="rId22"/>
    <p:sldId id="318" r:id="rId23"/>
    <p:sldId id="331" r:id="rId24"/>
    <p:sldId id="335" r:id="rId25"/>
    <p:sldId id="2147474280" r:id="rId26"/>
    <p:sldId id="309" r:id="rId27"/>
    <p:sldId id="284" r:id="rId28"/>
    <p:sldId id="363" r:id="rId29"/>
    <p:sldId id="362" r:id="rId30"/>
    <p:sldId id="2147474277" r:id="rId31"/>
  </p:sldIdLst>
  <p:sldSz cx="18288000" cy="10288588"/>
  <p:notesSz cx="7010400" cy="92964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1FDC247-3363-814B-A9C0-81F0B8D21AEA}">
          <p14:sldIdLst>
            <p14:sldId id="361"/>
            <p14:sldId id="307"/>
            <p14:sldId id="2147474278"/>
          </p14:sldIdLst>
        </p14:section>
        <p14:section name="MEDICAL" id="{C0177AE7-31D1-0748-8FEB-93FCF27C9547}">
          <p14:sldIdLst>
            <p14:sldId id="372"/>
            <p14:sldId id="262"/>
            <p14:sldId id="358"/>
            <p14:sldId id="360"/>
            <p14:sldId id="330"/>
            <p14:sldId id="337"/>
            <p14:sldId id="338"/>
            <p14:sldId id="355"/>
            <p14:sldId id="364"/>
            <p14:sldId id="325"/>
          </p14:sldIdLst>
        </p14:section>
        <p14:section name="ANCILLARY" id="{D37431CD-99CA-7048-9CE0-5CE5991A5F7B}">
          <p14:sldIdLst>
            <p14:sldId id="315"/>
            <p14:sldId id="356"/>
            <p14:sldId id="317"/>
            <p14:sldId id="354"/>
            <p14:sldId id="323"/>
            <p14:sldId id="351"/>
            <p14:sldId id="322"/>
            <p14:sldId id="318"/>
          </p14:sldIdLst>
        </p14:section>
        <p14:section name="SURCHARGES" id="{E7E58B5F-9374-0C4A-BC43-97B817409D57}">
          <p14:sldIdLst/>
        </p14:section>
        <p14:section name="SPENDING ACCOUNTS" id="{FD3BD9C1-8A8C-ED49-B3DF-428B9A659B13}">
          <p14:sldIdLst/>
        </p14:section>
        <p14:section name="WELLNESS" id="{F6345418-618C-9548-8BE7-D105E50AC9C9}">
          <p14:sldIdLst/>
        </p14:section>
        <p14:section name="MISC &amp; NEXT STEPS" id="{188A5DF0-DBC0-4B41-B5CB-E9820314A9EF}">
          <p14:sldIdLst>
            <p14:sldId id="331"/>
            <p14:sldId id="335"/>
            <p14:sldId id="2147474280"/>
            <p14:sldId id="309"/>
            <p14:sldId id="284"/>
            <p14:sldId id="363"/>
            <p14:sldId id="362"/>
            <p14:sldId id="2147474277"/>
          </p14:sldIdLst>
        </p14:section>
        <p14:section name="Blank Slides" id="{0CC423A4-2F0F-754D-A380-DA47259CE646}">
          <p14:sldIdLst/>
        </p14:section>
        <p14:section name="Flyer Templates" id="{27D687B0-C9E1-6F46-A0B1-CA6C795556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37"/>
    <p:restoredTop sz="91977"/>
  </p:normalViewPr>
  <p:slideViewPr>
    <p:cSldViewPr snapToGrid="0">
      <p:cViewPr varScale="1">
        <p:scale>
          <a:sx n="70" d="100"/>
          <a:sy n="70" d="100"/>
        </p:scale>
        <p:origin x="1368" y="78"/>
      </p:cViewPr>
      <p:guideLst/>
    </p:cSldViewPr>
  </p:slideViewPr>
  <p:notesTextViewPr>
    <p:cViewPr>
      <p:scale>
        <a:sx n="1" d="1"/>
        <a:sy n="1" d="1"/>
      </p:scale>
      <p:origin x="0" y="0"/>
    </p:cViewPr>
  </p:notesTextViewPr>
  <p:notesViewPr>
    <p:cSldViewPr snapToGrid="0">
      <p:cViewPr varScale="1">
        <p:scale>
          <a:sx n="119" d="100"/>
          <a:sy n="119" d="100"/>
        </p:scale>
        <p:origin x="365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F2F0CF-D075-4FFB-84C7-5CBA86648592}" type="datetimeFigureOut">
              <a:rPr lang="en-US" smtClean="0"/>
              <a:t>5/22/2025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02C0F6-0380-4311-99DF-17D6125888C5}" type="slidenum">
              <a:rPr lang="en-US" smtClean="0"/>
              <a:t>‹#›</a:t>
            </a:fld>
            <a:endParaRPr lang="en-US" dirty="0"/>
          </a:p>
        </p:txBody>
      </p:sp>
    </p:spTree>
    <p:extLst>
      <p:ext uri="{BB962C8B-B14F-4D97-AF65-F5344CB8AC3E}">
        <p14:creationId xmlns:p14="http://schemas.microsoft.com/office/powerpoint/2010/main" val="3566770180"/>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2C0F6-0380-4311-99DF-17D6125888C5}" type="slidenum">
              <a:rPr lang="en-US" smtClean="0"/>
              <a:t>1</a:t>
            </a:fld>
            <a:endParaRPr lang="en-US" dirty="0"/>
          </a:p>
        </p:txBody>
      </p:sp>
    </p:spTree>
    <p:extLst>
      <p:ext uri="{BB962C8B-B14F-4D97-AF65-F5344CB8AC3E}">
        <p14:creationId xmlns:p14="http://schemas.microsoft.com/office/powerpoint/2010/main" val="216908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2</a:t>
            </a:fld>
            <a:endParaRPr lang="en-US" dirty="0"/>
          </a:p>
        </p:txBody>
      </p:sp>
    </p:spTree>
    <p:extLst>
      <p:ext uri="{BB962C8B-B14F-4D97-AF65-F5344CB8AC3E}">
        <p14:creationId xmlns:p14="http://schemas.microsoft.com/office/powerpoint/2010/main" val="171718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2C0F6-0380-4311-99DF-17D6125888C5}" type="slidenum">
              <a:rPr lang="en-US" smtClean="0"/>
              <a:t>3</a:t>
            </a:fld>
            <a:endParaRPr lang="en-US" dirty="0"/>
          </a:p>
        </p:txBody>
      </p:sp>
    </p:spTree>
    <p:extLst>
      <p:ext uri="{BB962C8B-B14F-4D97-AF65-F5344CB8AC3E}">
        <p14:creationId xmlns:p14="http://schemas.microsoft.com/office/powerpoint/2010/main" val="120485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2C0F6-0380-4311-99DF-17D6125888C5}" type="slidenum">
              <a:rPr lang="en-US" smtClean="0"/>
              <a:t>10</a:t>
            </a:fld>
            <a:endParaRPr lang="en-US" dirty="0"/>
          </a:p>
        </p:txBody>
      </p:sp>
    </p:spTree>
    <p:extLst>
      <p:ext uri="{BB962C8B-B14F-4D97-AF65-F5344CB8AC3E}">
        <p14:creationId xmlns:p14="http://schemas.microsoft.com/office/powerpoint/2010/main" val="371316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2C0F6-0380-4311-99DF-17D6125888C5}" type="slidenum">
              <a:rPr lang="en-US" smtClean="0"/>
              <a:t>12</a:t>
            </a:fld>
            <a:endParaRPr lang="en-US" dirty="0"/>
          </a:p>
        </p:txBody>
      </p:sp>
    </p:spTree>
    <p:extLst>
      <p:ext uri="{BB962C8B-B14F-4D97-AF65-F5344CB8AC3E}">
        <p14:creationId xmlns:p14="http://schemas.microsoft.com/office/powerpoint/2010/main" val="3825706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2C0F6-0380-4311-99DF-17D6125888C5}" type="slidenum">
              <a:rPr lang="en-US" smtClean="0"/>
              <a:t>22</a:t>
            </a:fld>
            <a:endParaRPr lang="en-US" dirty="0"/>
          </a:p>
        </p:txBody>
      </p:sp>
    </p:spTree>
    <p:extLst>
      <p:ext uri="{BB962C8B-B14F-4D97-AF65-F5344CB8AC3E}">
        <p14:creationId xmlns:p14="http://schemas.microsoft.com/office/powerpoint/2010/main" val="34387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2C0F6-0380-4311-99DF-17D6125888C5}" type="slidenum">
              <a:rPr lang="en-US" smtClean="0"/>
              <a:t>23</a:t>
            </a:fld>
            <a:endParaRPr lang="en-US" dirty="0"/>
          </a:p>
        </p:txBody>
      </p:sp>
    </p:spTree>
    <p:extLst>
      <p:ext uri="{BB962C8B-B14F-4D97-AF65-F5344CB8AC3E}">
        <p14:creationId xmlns:p14="http://schemas.microsoft.com/office/powerpoint/2010/main" val="283126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D7587-1C8A-CF2F-6712-03E5B7BB2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1AC79-3A68-DBD3-8945-3E850B09F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C9C38-9762-2DEB-B4C7-94E1243FF5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F82D05-E63B-E914-91DF-5F7A303A4AB1}"/>
              </a:ext>
            </a:extLst>
          </p:cNvPr>
          <p:cNvSpPr>
            <a:spLocks noGrp="1"/>
          </p:cNvSpPr>
          <p:nvPr>
            <p:ph type="sldNum" sz="quarter" idx="5"/>
          </p:nvPr>
        </p:nvSpPr>
        <p:spPr/>
        <p:txBody>
          <a:bodyPr/>
          <a:lstStyle/>
          <a:p>
            <a:fld id="{9B02C0F6-0380-4311-99DF-17D6125888C5}" type="slidenum">
              <a:rPr lang="en-US" smtClean="0"/>
              <a:t>24</a:t>
            </a:fld>
            <a:endParaRPr lang="en-US" dirty="0"/>
          </a:p>
        </p:txBody>
      </p:sp>
    </p:spTree>
    <p:extLst>
      <p:ext uri="{BB962C8B-B14F-4D97-AF65-F5344CB8AC3E}">
        <p14:creationId xmlns:p14="http://schemas.microsoft.com/office/powerpoint/2010/main" val="173665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8588"/>
          </a:xfrm>
          <a:prstGeom prst="rect">
            <a:avLst/>
          </a:prstGeom>
        </p:spPr>
        <p:txBody>
          <a:bodyPr/>
          <a:lstStyle/>
          <a:p>
            <a:endParaRPr lang="en-US" dirty="0"/>
          </a:p>
        </p:txBody>
      </p:sp>
    </p:spTree>
    <p:extLst>
      <p:ext uri="{BB962C8B-B14F-4D97-AF65-F5344CB8AC3E}">
        <p14:creationId xmlns:p14="http://schemas.microsoft.com/office/powerpoint/2010/main" val="16980639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19199" y="4908884"/>
            <a:ext cx="17068801" cy="5379704"/>
          </a:xfrm>
          <a:prstGeom prst="rect">
            <a:avLst/>
          </a:prstGeom>
        </p:spPr>
        <p:txBody>
          <a:bodyPr/>
          <a:lstStyle/>
          <a:p>
            <a:endParaRPr lang="en-US" dirty="0"/>
          </a:p>
        </p:txBody>
      </p:sp>
    </p:spTree>
    <p:extLst>
      <p:ext uri="{BB962C8B-B14F-4D97-AF65-F5344CB8AC3E}">
        <p14:creationId xmlns:p14="http://schemas.microsoft.com/office/powerpoint/2010/main" val="92896879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117054" y="1"/>
            <a:ext cx="4170946" cy="5117432"/>
          </a:xfrm>
          <a:prstGeom prst="rect">
            <a:avLst/>
          </a:prstGeom>
        </p:spPr>
        <p:txBody>
          <a:bodyPr/>
          <a:lstStyle/>
          <a:p>
            <a:endParaRPr lang="en-US" dirty="0"/>
          </a:p>
        </p:txBody>
      </p:sp>
      <p:sp>
        <p:nvSpPr>
          <p:cNvPr id="11" name="Picture Placeholder 8"/>
          <p:cNvSpPr>
            <a:spLocks noGrp="1"/>
          </p:cNvSpPr>
          <p:nvPr>
            <p:ph type="pic" sz="quarter" idx="11"/>
          </p:nvPr>
        </p:nvSpPr>
        <p:spPr>
          <a:xfrm>
            <a:off x="9882188" y="5117433"/>
            <a:ext cx="8405812" cy="5171155"/>
          </a:xfrm>
          <a:prstGeom prst="rect">
            <a:avLst/>
          </a:prstGeom>
        </p:spPr>
        <p:txBody>
          <a:bodyPr/>
          <a:lstStyle/>
          <a:p>
            <a:endParaRPr lang="en-US" dirty="0"/>
          </a:p>
        </p:txBody>
      </p:sp>
      <p:sp>
        <p:nvSpPr>
          <p:cNvPr id="12" name="Picture Placeholder 8"/>
          <p:cNvSpPr>
            <a:spLocks noGrp="1"/>
          </p:cNvSpPr>
          <p:nvPr>
            <p:ph type="pic" sz="quarter" idx="12"/>
          </p:nvPr>
        </p:nvSpPr>
        <p:spPr>
          <a:xfrm>
            <a:off x="9882188" y="1"/>
            <a:ext cx="4234866" cy="5117432"/>
          </a:xfrm>
          <a:prstGeom prst="rect">
            <a:avLst/>
          </a:prstGeom>
        </p:spPr>
        <p:txBody>
          <a:bodyPr/>
          <a:lstStyle/>
          <a:p>
            <a:endParaRPr lang="en-US" dirty="0"/>
          </a:p>
        </p:txBody>
      </p:sp>
    </p:spTree>
    <p:extLst>
      <p:ext uri="{BB962C8B-B14F-4D97-AF65-F5344CB8AC3E}">
        <p14:creationId xmlns:p14="http://schemas.microsoft.com/office/powerpoint/2010/main" val="267047548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8"/>
          <p:cNvSpPr>
            <a:spLocks noGrp="1"/>
          </p:cNvSpPr>
          <p:nvPr>
            <p:ph type="pic" sz="quarter" idx="12"/>
          </p:nvPr>
        </p:nvSpPr>
        <p:spPr>
          <a:xfrm>
            <a:off x="9144000" y="0"/>
            <a:ext cx="4523874" cy="5143500"/>
          </a:xfrm>
          <a:prstGeom prst="rect">
            <a:avLst/>
          </a:prstGeom>
        </p:spPr>
        <p:txBody>
          <a:bodyPr/>
          <a:lstStyle/>
          <a:p>
            <a:endParaRPr lang="en-US" dirty="0"/>
          </a:p>
        </p:txBody>
      </p:sp>
      <p:sp>
        <p:nvSpPr>
          <p:cNvPr id="6" name="Picture Placeholder 8"/>
          <p:cNvSpPr>
            <a:spLocks noGrp="1"/>
          </p:cNvSpPr>
          <p:nvPr>
            <p:ph type="pic" sz="quarter" idx="13"/>
          </p:nvPr>
        </p:nvSpPr>
        <p:spPr>
          <a:xfrm>
            <a:off x="13667874" y="5145088"/>
            <a:ext cx="4620126" cy="5143500"/>
          </a:xfrm>
          <a:prstGeom prst="rect">
            <a:avLst/>
          </a:prstGeom>
        </p:spPr>
        <p:txBody>
          <a:bodyPr/>
          <a:lstStyle/>
          <a:p>
            <a:endParaRPr lang="en-US" dirty="0"/>
          </a:p>
        </p:txBody>
      </p:sp>
    </p:spTree>
    <p:extLst>
      <p:ext uri="{BB962C8B-B14F-4D97-AF65-F5344CB8AC3E}">
        <p14:creationId xmlns:p14="http://schemas.microsoft.com/office/powerpoint/2010/main" val="9623451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8"/>
          <p:cNvSpPr>
            <a:spLocks noGrp="1"/>
          </p:cNvSpPr>
          <p:nvPr>
            <p:ph type="pic" sz="quarter" idx="11"/>
          </p:nvPr>
        </p:nvSpPr>
        <p:spPr>
          <a:xfrm>
            <a:off x="9882188" y="5117433"/>
            <a:ext cx="8405812" cy="5171155"/>
          </a:xfrm>
          <a:prstGeom prst="rect">
            <a:avLst/>
          </a:prstGeom>
        </p:spPr>
        <p:txBody>
          <a:bodyPr/>
          <a:lstStyle/>
          <a:p>
            <a:endParaRPr lang="en-US" dirty="0"/>
          </a:p>
        </p:txBody>
      </p:sp>
      <p:sp>
        <p:nvSpPr>
          <p:cNvPr id="9" name="Picture Placeholder 8"/>
          <p:cNvSpPr>
            <a:spLocks noGrp="1"/>
          </p:cNvSpPr>
          <p:nvPr>
            <p:ph type="pic" sz="quarter" idx="12"/>
          </p:nvPr>
        </p:nvSpPr>
        <p:spPr>
          <a:xfrm>
            <a:off x="9882188" y="1"/>
            <a:ext cx="4234866" cy="5117432"/>
          </a:xfrm>
          <a:prstGeom prst="rect">
            <a:avLst/>
          </a:prstGeom>
        </p:spPr>
        <p:txBody>
          <a:bodyPr/>
          <a:lstStyle/>
          <a:p>
            <a:endParaRPr lang="en-US" dirty="0"/>
          </a:p>
        </p:txBody>
      </p:sp>
    </p:spTree>
    <p:extLst>
      <p:ext uri="{BB962C8B-B14F-4D97-AF65-F5344CB8AC3E}">
        <p14:creationId xmlns:p14="http://schemas.microsoft.com/office/powerpoint/2010/main" val="277765087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Picture Placeholder 8"/>
          <p:cNvSpPr>
            <a:spLocks noGrp="1"/>
          </p:cNvSpPr>
          <p:nvPr>
            <p:ph type="pic" sz="quarter" idx="12"/>
          </p:nvPr>
        </p:nvSpPr>
        <p:spPr>
          <a:xfrm>
            <a:off x="8422105" y="0"/>
            <a:ext cx="2165684" cy="5887453"/>
          </a:xfrm>
          <a:prstGeom prst="rect">
            <a:avLst/>
          </a:prstGeom>
        </p:spPr>
        <p:txBody>
          <a:bodyPr/>
          <a:lstStyle/>
          <a:p>
            <a:endParaRPr lang="en-US" dirty="0"/>
          </a:p>
        </p:txBody>
      </p:sp>
      <p:sp>
        <p:nvSpPr>
          <p:cNvPr id="11" name="Picture Placeholder 8"/>
          <p:cNvSpPr>
            <a:spLocks noGrp="1"/>
          </p:cNvSpPr>
          <p:nvPr>
            <p:ph type="pic" sz="quarter" idx="13"/>
          </p:nvPr>
        </p:nvSpPr>
        <p:spPr>
          <a:xfrm>
            <a:off x="10587789" y="0"/>
            <a:ext cx="2165684" cy="5887453"/>
          </a:xfrm>
          <a:prstGeom prst="rect">
            <a:avLst/>
          </a:prstGeom>
        </p:spPr>
        <p:txBody>
          <a:bodyPr/>
          <a:lstStyle/>
          <a:p>
            <a:endParaRPr lang="en-US" dirty="0"/>
          </a:p>
        </p:txBody>
      </p:sp>
      <p:sp>
        <p:nvSpPr>
          <p:cNvPr id="12" name="Picture Placeholder 8"/>
          <p:cNvSpPr>
            <a:spLocks noGrp="1"/>
          </p:cNvSpPr>
          <p:nvPr>
            <p:ph type="pic" sz="quarter" idx="14"/>
          </p:nvPr>
        </p:nvSpPr>
        <p:spPr>
          <a:xfrm>
            <a:off x="12753473" y="0"/>
            <a:ext cx="2165684" cy="5887453"/>
          </a:xfrm>
          <a:prstGeom prst="rect">
            <a:avLst/>
          </a:prstGeom>
        </p:spPr>
        <p:txBody>
          <a:bodyPr/>
          <a:lstStyle/>
          <a:p>
            <a:endParaRPr lang="en-US" dirty="0"/>
          </a:p>
        </p:txBody>
      </p:sp>
      <p:sp>
        <p:nvSpPr>
          <p:cNvPr id="13" name="Picture Placeholder 8"/>
          <p:cNvSpPr>
            <a:spLocks noGrp="1"/>
          </p:cNvSpPr>
          <p:nvPr>
            <p:ph type="pic" sz="quarter" idx="15"/>
          </p:nvPr>
        </p:nvSpPr>
        <p:spPr>
          <a:xfrm>
            <a:off x="14919157" y="0"/>
            <a:ext cx="2165684" cy="5887453"/>
          </a:xfrm>
          <a:prstGeom prst="rect">
            <a:avLst/>
          </a:prstGeom>
        </p:spPr>
        <p:txBody>
          <a:bodyPr/>
          <a:lstStyle/>
          <a:p>
            <a:endParaRPr lang="en-US" dirty="0"/>
          </a:p>
        </p:txBody>
      </p:sp>
    </p:spTree>
    <p:extLst>
      <p:ext uri="{BB962C8B-B14F-4D97-AF65-F5344CB8AC3E}">
        <p14:creationId xmlns:p14="http://schemas.microsoft.com/office/powerpoint/2010/main" val="136960529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10288588"/>
          </a:xfrm>
          <a:prstGeom prst="rect">
            <a:avLst/>
          </a:prstGeom>
        </p:spPr>
        <p:txBody>
          <a:bodyPr/>
          <a:lstStyle/>
          <a:p>
            <a:endParaRPr lang="en-US" dirty="0"/>
          </a:p>
        </p:txBody>
      </p:sp>
    </p:spTree>
    <p:extLst>
      <p:ext uri="{BB962C8B-B14F-4D97-AF65-F5344CB8AC3E}">
        <p14:creationId xmlns:p14="http://schemas.microsoft.com/office/powerpoint/2010/main" val="206024777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19200" y="1074737"/>
            <a:ext cx="9159875" cy="4267283"/>
          </a:xfrm>
          <a:prstGeom prst="rect">
            <a:avLst/>
          </a:prstGeom>
        </p:spPr>
        <p:txBody>
          <a:bodyPr/>
          <a:lstStyle/>
          <a:p>
            <a:endParaRPr lang="en-US" dirty="0"/>
          </a:p>
        </p:txBody>
      </p:sp>
      <p:sp>
        <p:nvSpPr>
          <p:cNvPr id="5" name="Picture Placeholder 3"/>
          <p:cNvSpPr>
            <a:spLocks noGrp="1"/>
          </p:cNvSpPr>
          <p:nvPr>
            <p:ph type="pic" sz="quarter" idx="11"/>
          </p:nvPr>
        </p:nvSpPr>
        <p:spPr>
          <a:xfrm>
            <a:off x="10812379" y="1074737"/>
            <a:ext cx="6224337" cy="4267284"/>
          </a:xfrm>
          <a:prstGeom prst="rect">
            <a:avLst/>
          </a:prstGeom>
        </p:spPr>
        <p:txBody>
          <a:bodyPr/>
          <a:lstStyle/>
          <a:p>
            <a:endParaRPr lang="en-US" dirty="0"/>
          </a:p>
        </p:txBody>
      </p:sp>
    </p:spTree>
    <p:extLst>
      <p:ext uri="{BB962C8B-B14F-4D97-AF65-F5344CB8AC3E}">
        <p14:creationId xmlns:p14="http://schemas.microsoft.com/office/powerpoint/2010/main" val="17926713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585956"/>
            <a:ext cx="4933949" cy="7116677"/>
          </a:xfrm>
          <a:prstGeom prst="rect">
            <a:avLst/>
          </a:prstGeom>
        </p:spPr>
        <p:txBody>
          <a:bodyPr/>
          <a:lstStyle/>
          <a:p>
            <a:endParaRPr lang="en-US" dirty="0"/>
          </a:p>
        </p:txBody>
      </p:sp>
    </p:spTree>
    <p:extLst>
      <p:ext uri="{BB962C8B-B14F-4D97-AF65-F5344CB8AC3E}">
        <p14:creationId xmlns:p14="http://schemas.microsoft.com/office/powerpoint/2010/main" val="316600369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03771" y="0"/>
            <a:ext cx="4944979" cy="10288587"/>
          </a:xfrm>
          <a:prstGeom prst="rect">
            <a:avLst/>
          </a:prstGeom>
        </p:spPr>
        <p:txBody>
          <a:bodyPr/>
          <a:lstStyle/>
          <a:p>
            <a:endParaRPr lang="en-US" dirty="0"/>
          </a:p>
        </p:txBody>
      </p:sp>
      <p:sp>
        <p:nvSpPr>
          <p:cNvPr id="4" name="Rectangle 3"/>
          <p:cNvSpPr/>
          <p:nvPr userDrawn="1"/>
        </p:nvSpPr>
        <p:spPr>
          <a:xfrm>
            <a:off x="0" y="0"/>
            <a:ext cx="4103771" cy="10288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567880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4443663" cy="10288587"/>
          </a:xfrm>
          <a:prstGeom prst="rect">
            <a:avLst/>
          </a:prstGeom>
        </p:spPr>
        <p:txBody>
          <a:bodyPr/>
          <a:lstStyle/>
          <a:p>
            <a:endParaRPr lang="en-US" dirty="0"/>
          </a:p>
        </p:txBody>
      </p:sp>
    </p:spTree>
    <p:extLst>
      <p:ext uri="{BB962C8B-B14F-4D97-AF65-F5344CB8AC3E}">
        <p14:creationId xmlns:p14="http://schemas.microsoft.com/office/powerpoint/2010/main" val="7188792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9315450"/>
          </a:xfrm>
          <a:prstGeom prst="rect">
            <a:avLst/>
          </a:prstGeom>
        </p:spPr>
        <p:txBody>
          <a:bodyPr/>
          <a:lstStyle/>
          <a:p>
            <a:endParaRPr lang="en-US" dirty="0"/>
          </a:p>
        </p:txBody>
      </p:sp>
    </p:spTree>
    <p:extLst>
      <p:ext uri="{BB962C8B-B14F-4D97-AF65-F5344CB8AC3E}">
        <p14:creationId xmlns:p14="http://schemas.microsoft.com/office/powerpoint/2010/main" val="51164753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545179"/>
            <a:ext cx="18288000" cy="3743408"/>
          </a:xfrm>
          <a:prstGeom prst="rect">
            <a:avLst/>
          </a:prstGeom>
        </p:spPr>
        <p:txBody>
          <a:bodyPr/>
          <a:lstStyle/>
          <a:p>
            <a:endParaRPr lang="en-US" dirty="0"/>
          </a:p>
        </p:txBody>
      </p:sp>
    </p:spTree>
    <p:extLst>
      <p:ext uri="{BB962C8B-B14F-4D97-AF65-F5344CB8AC3E}">
        <p14:creationId xmlns:p14="http://schemas.microsoft.com/office/powerpoint/2010/main" val="155016951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667500" cy="10288587"/>
          </a:xfrm>
          <a:prstGeom prst="rect">
            <a:avLst/>
          </a:prstGeom>
        </p:spPr>
        <p:txBody>
          <a:bodyPr/>
          <a:lstStyle/>
          <a:p>
            <a:endParaRPr lang="en-US" dirty="0"/>
          </a:p>
        </p:txBody>
      </p:sp>
    </p:spTree>
    <p:extLst>
      <p:ext uri="{BB962C8B-B14F-4D97-AF65-F5344CB8AC3E}">
        <p14:creationId xmlns:p14="http://schemas.microsoft.com/office/powerpoint/2010/main" val="95093986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00150" y="1486694"/>
            <a:ext cx="7696200" cy="7381786"/>
          </a:xfrm>
          <a:prstGeom prst="rect">
            <a:avLst/>
          </a:prstGeom>
        </p:spPr>
        <p:txBody>
          <a:bodyPr/>
          <a:lstStyle/>
          <a:p>
            <a:endParaRPr lang="en-US" dirty="0"/>
          </a:p>
        </p:txBody>
      </p:sp>
    </p:spTree>
    <p:extLst>
      <p:ext uri="{BB962C8B-B14F-4D97-AF65-F5344CB8AC3E}">
        <p14:creationId xmlns:p14="http://schemas.microsoft.com/office/powerpoint/2010/main" val="110721605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4722125"/>
            <a:ext cx="4552950" cy="3493827"/>
          </a:xfrm>
          <a:prstGeom prst="rect">
            <a:avLst/>
          </a:prstGeom>
        </p:spPr>
        <p:txBody>
          <a:bodyPr/>
          <a:lstStyle/>
          <a:p>
            <a:endParaRPr lang="en-US" dirty="0"/>
          </a:p>
        </p:txBody>
      </p:sp>
      <p:sp>
        <p:nvSpPr>
          <p:cNvPr id="6" name="Picture Placeholder 3"/>
          <p:cNvSpPr>
            <a:spLocks noGrp="1"/>
          </p:cNvSpPr>
          <p:nvPr>
            <p:ph type="pic" sz="quarter" idx="12"/>
          </p:nvPr>
        </p:nvSpPr>
        <p:spPr>
          <a:xfrm>
            <a:off x="9144000" y="4722125"/>
            <a:ext cx="4552950" cy="3493827"/>
          </a:xfrm>
          <a:prstGeom prst="rect">
            <a:avLst/>
          </a:prstGeom>
        </p:spPr>
        <p:txBody>
          <a:bodyPr/>
          <a:lstStyle/>
          <a:p>
            <a:endParaRPr lang="en-US" dirty="0"/>
          </a:p>
        </p:txBody>
      </p:sp>
      <p:sp>
        <p:nvSpPr>
          <p:cNvPr id="7" name="Picture Placeholder 3"/>
          <p:cNvSpPr>
            <a:spLocks noGrp="1"/>
          </p:cNvSpPr>
          <p:nvPr>
            <p:ph type="pic" sz="quarter" idx="13"/>
          </p:nvPr>
        </p:nvSpPr>
        <p:spPr>
          <a:xfrm>
            <a:off x="13696950" y="4722125"/>
            <a:ext cx="4591050" cy="3493827"/>
          </a:xfrm>
          <a:prstGeom prst="rect">
            <a:avLst/>
          </a:prstGeom>
        </p:spPr>
        <p:txBody>
          <a:bodyPr/>
          <a:lstStyle/>
          <a:p>
            <a:endParaRPr lang="en-US" dirty="0"/>
          </a:p>
        </p:txBody>
      </p:sp>
    </p:spTree>
    <p:extLst>
      <p:ext uri="{BB962C8B-B14F-4D97-AF65-F5344CB8AC3E}">
        <p14:creationId xmlns:p14="http://schemas.microsoft.com/office/powerpoint/2010/main" val="80723021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0" y="4722125"/>
            <a:ext cx="4552950" cy="5566463"/>
          </a:xfrm>
          <a:prstGeom prst="rect">
            <a:avLst/>
          </a:prstGeom>
        </p:spPr>
        <p:txBody>
          <a:bodyPr/>
          <a:lstStyle/>
          <a:p>
            <a:endParaRPr lang="en-US" dirty="0"/>
          </a:p>
        </p:txBody>
      </p:sp>
      <p:sp>
        <p:nvSpPr>
          <p:cNvPr id="4" name="Picture Placeholder 3"/>
          <p:cNvSpPr>
            <a:spLocks noGrp="1"/>
          </p:cNvSpPr>
          <p:nvPr>
            <p:ph type="pic" sz="quarter" idx="12"/>
          </p:nvPr>
        </p:nvSpPr>
        <p:spPr>
          <a:xfrm>
            <a:off x="9144000" y="4722125"/>
            <a:ext cx="4552950" cy="5566463"/>
          </a:xfrm>
          <a:prstGeom prst="rect">
            <a:avLst/>
          </a:prstGeom>
        </p:spPr>
        <p:txBody>
          <a:bodyPr/>
          <a:lstStyle/>
          <a:p>
            <a:endParaRPr lang="en-US" dirty="0"/>
          </a:p>
        </p:txBody>
      </p:sp>
      <p:sp>
        <p:nvSpPr>
          <p:cNvPr id="5" name="Picture Placeholder 3"/>
          <p:cNvSpPr>
            <a:spLocks noGrp="1"/>
          </p:cNvSpPr>
          <p:nvPr>
            <p:ph type="pic" sz="quarter" idx="13"/>
          </p:nvPr>
        </p:nvSpPr>
        <p:spPr>
          <a:xfrm>
            <a:off x="13696950" y="4722125"/>
            <a:ext cx="4591050" cy="5566463"/>
          </a:xfrm>
          <a:prstGeom prst="rect">
            <a:avLst/>
          </a:prstGeom>
        </p:spPr>
        <p:txBody>
          <a:bodyPr/>
          <a:lstStyle/>
          <a:p>
            <a:endParaRPr lang="en-US" dirty="0"/>
          </a:p>
        </p:txBody>
      </p:sp>
      <p:sp>
        <p:nvSpPr>
          <p:cNvPr id="6" name="Picture Placeholder 3"/>
          <p:cNvSpPr>
            <a:spLocks noGrp="1"/>
          </p:cNvSpPr>
          <p:nvPr>
            <p:ph type="pic" sz="quarter" idx="14"/>
          </p:nvPr>
        </p:nvSpPr>
        <p:spPr>
          <a:xfrm>
            <a:off x="4552950" y="4722125"/>
            <a:ext cx="4591050" cy="5566463"/>
          </a:xfrm>
          <a:prstGeom prst="rect">
            <a:avLst/>
          </a:prstGeom>
        </p:spPr>
        <p:txBody>
          <a:bodyPr/>
          <a:lstStyle/>
          <a:p>
            <a:endParaRPr lang="en-US" dirty="0"/>
          </a:p>
        </p:txBody>
      </p:sp>
    </p:spTree>
    <p:extLst>
      <p:ext uri="{BB962C8B-B14F-4D97-AF65-F5344CB8AC3E}">
        <p14:creationId xmlns:p14="http://schemas.microsoft.com/office/powerpoint/2010/main" val="76898478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0097502" y="1486694"/>
            <a:ext cx="3466097" cy="2475706"/>
          </a:xfrm>
          <a:prstGeom prst="rect">
            <a:avLst/>
          </a:prstGeom>
        </p:spPr>
        <p:txBody>
          <a:bodyPr/>
          <a:lstStyle/>
          <a:p>
            <a:endParaRPr lang="en-US" dirty="0"/>
          </a:p>
        </p:txBody>
      </p:sp>
      <p:sp>
        <p:nvSpPr>
          <p:cNvPr id="4" name="Picture Placeholder 2"/>
          <p:cNvSpPr>
            <a:spLocks noGrp="1"/>
          </p:cNvSpPr>
          <p:nvPr>
            <p:ph type="pic" sz="quarter" idx="12"/>
          </p:nvPr>
        </p:nvSpPr>
        <p:spPr>
          <a:xfrm>
            <a:off x="13563599" y="3962400"/>
            <a:ext cx="3466097" cy="2475706"/>
          </a:xfrm>
          <a:prstGeom prst="rect">
            <a:avLst/>
          </a:prstGeom>
        </p:spPr>
        <p:txBody>
          <a:bodyPr/>
          <a:lstStyle/>
          <a:p>
            <a:endParaRPr lang="en-US" dirty="0"/>
          </a:p>
        </p:txBody>
      </p:sp>
      <p:sp>
        <p:nvSpPr>
          <p:cNvPr id="5" name="Picture Placeholder 2"/>
          <p:cNvSpPr>
            <a:spLocks noGrp="1"/>
          </p:cNvSpPr>
          <p:nvPr>
            <p:ph type="pic" sz="quarter" idx="13"/>
          </p:nvPr>
        </p:nvSpPr>
        <p:spPr>
          <a:xfrm>
            <a:off x="10097502" y="6438106"/>
            <a:ext cx="3466097" cy="2475706"/>
          </a:xfrm>
          <a:prstGeom prst="rect">
            <a:avLst/>
          </a:prstGeom>
        </p:spPr>
        <p:txBody>
          <a:bodyPr/>
          <a:lstStyle/>
          <a:p>
            <a:endParaRPr lang="en-US" dirty="0"/>
          </a:p>
        </p:txBody>
      </p:sp>
      <p:sp>
        <p:nvSpPr>
          <p:cNvPr id="6" name="Picture Placeholder 2"/>
          <p:cNvSpPr>
            <a:spLocks noGrp="1"/>
          </p:cNvSpPr>
          <p:nvPr>
            <p:ph type="pic" sz="quarter" idx="14"/>
          </p:nvPr>
        </p:nvSpPr>
        <p:spPr>
          <a:xfrm>
            <a:off x="6631405" y="3962400"/>
            <a:ext cx="3466097" cy="2475706"/>
          </a:xfrm>
          <a:prstGeom prst="rect">
            <a:avLst/>
          </a:prstGeom>
        </p:spPr>
        <p:txBody>
          <a:bodyPr/>
          <a:lstStyle/>
          <a:p>
            <a:endParaRPr lang="en-US" dirty="0"/>
          </a:p>
        </p:txBody>
      </p:sp>
      <p:sp>
        <p:nvSpPr>
          <p:cNvPr id="7" name="Picture Placeholder 2"/>
          <p:cNvSpPr>
            <a:spLocks noGrp="1"/>
          </p:cNvSpPr>
          <p:nvPr>
            <p:ph type="pic" sz="quarter" idx="15"/>
          </p:nvPr>
        </p:nvSpPr>
        <p:spPr>
          <a:xfrm>
            <a:off x="1238250" y="1486694"/>
            <a:ext cx="5393155" cy="7427118"/>
          </a:xfrm>
          <a:prstGeom prst="rect">
            <a:avLst/>
          </a:prstGeom>
        </p:spPr>
        <p:txBody>
          <a:bodyPr/>
          <a:lstStyle/>
          <a:p>
            <a:endParaRPr lang="en-US" dirty="0"/>
          </a:p>
        </p:txBody>
      </p:sp>
      <p:sp>
        <p:nvSpPr>
          <p:cNvPr id="8" name="Picture Placeholder 2"/>
          <p:cNvSpPr>
            <a:spLocks noGrp="1"/>
          </p:cNvSpPr>
          <p:nvPr>
            <p:ph type="pic" sz="quarter" idx="16"/>
          </p:nvPr>
        </p:nvSpPr>
        <p:spPr>
          <a:xfrm>
            <a:off x="6631404" y="1486694"/>
            <a:ext cx="3466097" cy="2475706"/>
          </a:xfrm>
          <a:prstGeom prst="rect">
            <a:avLst/>
          </a:prstGeom>
        </p:spPr>
        <p:txBody>
          <a:bodyPr/>
          <a:lstStyle/>
          <a:p>
            <a:endParaRPr lang="en-US" dirty="0"/>
          </a:p>
        </p:txBody>
      </p:sp>
      <p:sp>
        <p:nvSpPr>
          <p:cNvPr id="9" name="Picture Placeholder 2"/>
          <p:cNvSpPr>
            <a:spLocks noGrp="1"/>
          </p:cNvSpPr>
          <p:nvPr>
            <p:ph type="pic" sz="quarter" idx="17"/>
          </p:nvPr>
        </p:nvSpPr>
        <p:spPr>
          <a:xfrm>
            <a:off x="6631404" y="6438106"/>
            <a:ext cx="3466097" cy="2475706"/>
          </a:xfrm>
          <a:prstGeom prst="rect">
            <a:avLst/>
          </a:prstGeom>
        </p:spPr>
        <p:txBody>
          <a:bodyPr/>
          <a:lstStyle/>
          <a:p>
            <a:endParaRPr lang="en-US" dirty="0"/>
          </a:p>
        </p:txBody>
      </p:sp>
      <p:sp>
        <p:nvSpPr>
          <p:cNvPr id="10" name="Picture Placeholder 2"/>
          <p:cNvSpPr>
            <a:spLocks noGrp="1"/>
          </p:cNvSpPr>
          <p:nvPr>
            <p:ph type="pic" sz="quarter" idx="18"/>
          </p:nvPr>
        </p:nvSpPr>
        <p:spPr>
          <a:xfrm>
            <a:off x="10097501" y="3962400"/>
            <a:ext cx="3466097" cy="2475706"/>
          </a:xfrm>
          <a:prstGeom prst="rect">
            <a:avLst/>
          </a:prstGeom>
        </p:spPr>
        <p:txBody>
          <a:bodyPr/>
          <a:lstStyle/>
          <a:p>
            <a:endParaRPr lang="en-US" dirty="0"/>
          </a:p>
        </p:txBody>
      </p:sp>
      <p:sp>
        <p:nvSpPr>
          <p:cNvPr id="11" name="Picture Placeholder 2"/>
          <p:cNvSpPr>
            <a:spLocks noGrp="1"/>
          </p:cNvSpPr>
          <p:nvPr>
            <p:ph type="pic" sz="quarter" idx="19"/>
          </p:nvPr>
        </p:nvSpPr>
        <p:spPr>
          <a:xfrm>
            <a:off x="13563599" y="1486694"/>
            <a:ext cx="3466097" cy="2475706"/>
          </a:xfrm>
          <a:prstGeom prst="rect">
            <a:avLst/>
          </a:prstGeom>
        </p:spPr>
        <p:txBody>
          <a:bodyPr/>
          <a:lstStyle/>
          <a:p>
            <a:endParaRPr lang="en-US" dirty="0"/>
          </a:p>
        </p:txBody>
      </p:sp>
      <p:sp>
        <p:nvSpPr>
          <p:cNvPr id="12" name="Picture Placeholder 2"/>
          <p:cNvSpPr>
            <a:spLocks noGrp="1"/>
          </p:cNvSpPr>
          <p:nvPr>
            <p:ph type="pic" sz="quarter" idx="20"/>
          </p:nvPr>
        </p:nvSpPr>
        <p:spPr>
          <a:xfrm>
            <a:off x="13563599" y="6438106"/>
            <a:ext cx="3466097" cy="2475706"/>
          </a:xfrm>
          <a:prstGeom prst="rect">
            <a:avLst/>
          </a:prstGeom>
        </p:spPr>
        <p:txBody>
          <a:bodyPr/>
          <a:lstStyle/>
          <a:p>
            <a:endParaRPr lang="en-US" dirty="0"/>
          </a:p>
        </p:txBody>
      </p:sp>
    </p:spTree>
    <p:extLst>
      <p:ext uri="{BB962C8B-B14F-4D97-AF65-F5344CB8AC3E}">
        <p14:creationId xmlns:p14="http://schemas.microsoft.com/office/powerpoint/2010/main" val="370960871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32007" y="-721895"/>
            <a:ext cx="11502190" cy="11502190"/>
          </a:xfrm>
          <a:custGeom>
            <a:avLst/>
            <a:gdLst>
              <a:gd name="connsiteX0" fmla="*/ 5751095 w 11502190"/>
              <a:gd name="connsiteY0" fmla="*/ 0 h 11502190"/>
              <a:gd name="connsiteX1" fmla="*/ 11502190 w 11502190"/>
              <a:gd name="connsiteY1" fmla="*/ 5751095 h 11502190"/>
              <a:gd name="connsiteX2" fmla="*/ 5751095 w 11502190"/>
              <a:gd name="connsiteY2" fmla="*/ 11502190 h 11502190"/>
              <a:gd name="connsiteX3" fmla="*/ 0 w 11502190"/>
              <a:gd name="connsiteY3" fmla="*/ 5751095 h 11502190"/>
              <a:gd name="connsiteX4" fmla="*/ 5751095 w 11502190"/>
              <a:gd name="connsiteY4" fmla="*/ 0 h 1150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190" h="11502190">
                <a:moveTo>
                  <a:pt x="5751095" y="0"/>
                </a:moveTo>
                <a:cubicBezTo>
                  <a:pt x="8927337" y="0"/>
                  <a:pt x="11502190" y="2574853"/>
                  <a:pt x="11502190" y="5751095"/>
                </a:cubicBezTo>
                <a:cubicBezTo>
                  <a:pt x="11502190" y="8927337"/>
                  <a:pt x="8927337" y="11502190"/>
                  <a:pt x="5751095" y="11502190"/>
                </a:cubicBezTo>
                <a:cubicBezTo>
                  <a:pt x="2574853" y="11502190"/>
                  <a:pt x="0" y="8927337"/>
                  <a:pt x="0" y="5751095"/>
                </a:cubicBezTo>
                <a:cubicBezTo>
                  <a:pt x="0" y="2574853"/>
                  <a:pt x="2574853" y="0"/>
                  <a:pt x="5751095"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98611794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5734330"/>
            <a:ext cx="18288000" cy="45542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Прямоугольник 13"/>
          <p:cNvSpPr/>
          <p:nvPr userDrawn="1"/>
        </p:nvSpPr>
        <p:spPr>
          <a:xfrm>
            <a:off x="2972989" y="9722574"/>
            <a:ext cx="336952" cy="246221"/>
          </a:xfrm>
          <a:prstGeom prst="rect">
            <a:avLst/>
          </a:prstGeom>
        </p:spPr>
        <p:txBody>
          <a:bodyPr wrap="none">
            <a:spAutoFit/>
          </a:bodyPr>
          <a:lstStyle/>
          <a:p>
            <a:pPr algn="ctr"/>
            <a:fld id="{149B6D55-4680-4DC5-B665-330CCBA60EFE}" type="slidenum">
              <a:rPr lang="ru-RU" sz="1000" b="1" baseline="0" smtClean="0">
                <a:solidFill>
                  <a:schemeClr val="tx1">
                    <a:lumMod val="65000"/>
                    <a:lumOff val="35000"/>
                  </a:schemeClr>
                </a:solidFill>
                <a:latin typeface="+mj-lt"/>
                <a:ea typeface="Karla" pitchFamily="2" charset="0"/>
                <a:cs typeface="Poppins Light" panose="02000000000000000000" pitchFamily="2" charset="0"/>
              </a:rPr>
              <a:pPr algn="ctr"/>
              <a:t>‹#›</a:t>
            </a:fld>
            <a:endParaRPr lang="ru-RU" sz="1400" b="1" baseline="0" dirty="0">
              <a:solidFill>
                <a:schemeClr val="tx1">
                  <a:lumMod val="65000"/>
                  <a:lumOff val="35000"/>
                </a:schemeClr>
              </a:solidFill>
              <a:latin typeface="+mj-lt"/>
              <a:ea typeface="Karla" pitchFamily="2" charset="0"/>
              <a:cs typeface="Poppins Light" panose="02000000000000000000" pitchFamily="2" charset="0"/>
            </a:endParaRPr>
          </a:p>
        </p:txBody>
      </p:sp>
      <p:sp>
        <p:nvSpPr>
          <p:cNvPr id="5" name="Подзаголовок 2"/>
          <p:cNvSpPr txBox="1">
            <a:spLocks/>
          </p:cNvSpPr>
          <p:nvPr userDrawn="1"/>
        </p:nvSpPr>
        <p:spPr>
          <a:xfrm>
            <a:off x="1120782" y="9670220"/>
            <a:ext cx="2035263"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Bef>
                <a:spcPts val="0"/>
              </a:spcBef>
              <a:buNone/>
            </a:pPr>
            <a:r>
              <a:rPr lang="en-US" sz="1000" b="1" dirty="0">
                <a:solidFill>
                  <a:schemeClr val="tx1">
                    <a:lumMod val="65000"/>
                    <a:lumOff val="35000"/>
                  </a:schemeClr>
                </a:solidFill>
                <a:latin typeface="+mj-lt"/>
                <a:ea typeface="Karla" pitchFamily="2" charset="0"/>
                <a:cs typeface="Poppins Light" panose="02000000000000000000" pitchFamily="2" charset="0"/>
              </a:rPr>
              <a:t>COMPANY</a:t>
            </a:r>
            <a:r>
              <a:rPr lang="en-US" sz="1000" b="1" baseline="0" dirty="0">
                <a:solidFill>
                  <a:schemeClr val="tx1">
                    <a:lumMod val="65000"/>
                    <a:lumOff val="35000"/>
                  </a:schemeClr>
                </a:solidFill>
                <a:latin typeface="+mj-lt"/>
                <a:ea typeface="Karla" pitchFamily="2" charset="0"/>
                <a:cs typeface="Poppins Light" panose="02000000000000000000" pitchFamily="2" charset="0"/>
              </a:rPr>
              <a:t> PRESENTATION    </a:t>
            </a:r>
            <a:r>
              <a:rPr lang="en-US" sz="1000" baseline="0" dirty="0">
                <a:solidFill>
                  <a:schemeClr val="tx1">
                    <a:lumMod val="65000"/>
                    <a:lumOff val="35000"/>
                  </a:schemeClr>
                </a:solidFill>
                <a:latin typeface="Poppins Light" panose="02000000000000000000" pitchFamily="2" charset="0"/>
                <a:ea typeface="Karla" pitchFamily="2" charset="0"/>
                <a:cs typeface="Poppins Light" panose="02000000000000000000" pitchFamily="2" charset="0"/>
              </a:rPr>
              <a:t>|</a:t>
            </a:r>
            <a:endParaRPr lang="en-US" sz="1000" dirty="0">
              <a:solidFill>
                <a:schemeClr val="tx1">
                  <a:lumMod val="65000"/>
                  <a:lumOff val="35000"/>
                </a:schemeClr>
              </a:solidFill>
              <a:latin typeface="Poppins Light" panose="02000000000000000000" pitchFamily="2" charset="0"/>
              <a:ea typeface="Karla" pitchFamily="2" charset="0"/>
              <a:cs typeface="Poppins Light" panose="02000000000000000000" pitchFamily="2" charset="0"/>
            </a:endParaRPr>
          </a:p>
        </p:txBody>
      </p:sp>
      <p:sp>
        <p:nvSpPr>
          <p:cNvPr id="6" name="Подзаголовок 2"/>
          <p:cNvSpPr txBox="1">
            <a:spLocks/>
          </p:cNvSpPr>
          <p:nvPr userDrawn="1"/>
        </p:nvSpPr>
        <p:spPr>
          <a:xfrm>
            <a:off x="13815563" y="9650627"/>
            <a:ext cx="3360224"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1200" b="0" dirty="0">
                <a:solidFill>
                  <a:schemeClr val="tx1">
                    <a:lumMod val="65000"/>
                    <a:lumOff val="35000"/>
                  </a:schemeClr>
                </a:solidFill>
                <a:latin typeface="+mn-lt"/>
                <a:ea typeface="Karla" pitchFamily="2" charset="0"/>
                <a:cs typeface="Poppins Light" panose="02000000000000000000" pitchFamily="2" charset="0"/>
              </a:rPr>
              <a:t>www.yourdomain.com</a:t>
            </a:r>
          </a:p>
        </p:txBody>
      </p:sp>
    </p:spTree>
    <p:extLst>
      <p:ext uri="{BB962C8B-B14F-4D97-AF65-F5344CB8AC3E}">
        <p14:creationId xmlns:p14="http://schemas.microsoft.com/office/powerpoint/2010/main" val="25046294"/>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p:cNvSpPr/>
          <p:nvPr userDrawn="1"/>
        </p:nvSpPr>
        <p:spPr>
          <a:xfrm>
            <a:off x="0" y="6438900"/>
            <a:ext cx="18288000" cy="38496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1238250" y="1276350"/>
            <a:ext cx="4514850" cy="6934200"/>
          </a:xfrm>
          <a:prstGeom prst="rect">
            <a:avLst/>
          </a:prstGeom>
        </p:spPr>
        <p:txBody>
          <a:bodyPr/>
          <a:lstStyle/>
          <a:p>
            <a:endParaRPr lang="en-US" dirty="0"/>
          </a:p>
        </p:txBody>
      </p:sp>
      <p:sp>
        <p:nvSpPr>
          <p:cNvPr id="6" name="Прямоугольник 13"/>
          <p:cNvSpPr/>
          <p:nvPr userDrawn="1"/>
        </p:nvSpPr>
        <p:spPr>
          <a:xfrm>
            <a:off x="2972989" y="9722574"/>
            <a:ext cx="336952" cy="246221"/>
          </a:xfrm>
          <a:prstGeom prst="rect">
            <a:avLst/>
          </a:prstGeom>
        </p:spPr>
        <p:txBody>
          <a:bodyPr wrap="none">
            <a:spAutoFit/>
          </a:bodyPr>
          <a:lstStyle/>
          <a:p>
            <a:pPr algn="ctr"/>
            <a:fld id="{149B6D55-4680-4DC5-B665-330CCBA60EFE}" type="slidenum">
              <a:rPr lang="ru-RU" sz="1000" b="1" baseline="0" smtClean="0">
                <a:solidFill>
                  <a:schemeClr val="tx1">
                    <a:lumMod val="65000"/>
                    <a:lumOff val="35000"/>
                  </a:schemeClr>
                </a:solidFill>
                <a:latin typeface="+mj-lt"/>
                <a:ea typeface="Karla" pitchFamily="2" charset="0"/>
                <a:cs typeface="Poppins Light" panose="02000000000000000000" pitchFamily="2" charset="0"/>
              </a:rPr>
              <a:pPr algn="ctr"/>
              <a:t>‹#›</a:t>
            </a:fld>
            <a:endParaRPr lang="ru-RU" sz="1400" b="1" baseline="0" dirty="0">
              <a:solidFill>
                <a:schemeClr val="tx1">
                  <a:lumMod val="65000"/>
                  <a:lumOff val="35000"/>
                </a:schemeClr>
              </a:solidFill>
              <a:latin typeface="+mj-lt"/>
              <a:ea typeface="Karla" pitchFamily="2" charset="0"/>
              <a:cs typeface="Poppins Light" panose="02000000000000000000" pitchFamily="2" charset="0"/>
            </a:endParaRPr>
          </a:p>
        </p:txBody>
      </p:sp>
      <p:sp>
        <p:nvSpPr>
          <p:cNvPr id="7" name="Подзаголовок 2"/>
          <p:cNvSpPr txBox="1">
            <a:spLocks/>
          </p:cNvSpPr>
          <p:nvPr userDrawn="1"/>
        </p:nvSpPr>
        <p:spPr>
          <a:xfrm>
            <a:off x="1120782" y="9670220"/>
            <a:ext cx="2035263"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Bef>
                <a:spcPts val="0"/>
              </a:spcBef>
              <a:buNone/>
            </a:pPr>
            <a:r>
              <a:rPr lang="en-US" sz="1000" b="1" dirty="0">
                <a:solidFill>
                  <a:schemeClr val="tx1">
                    <a:lumMod val="65000"/>
                    <a:lumOff val="35000"/>
                  </a:schemeClr>
                </a:solidFill>
                <a:latin typeface="+mj-lt"/>
                <a:ea typeface="Karla" pitchFamily="2" charset="0"/>
                <a:cs typeface="Poppins Light" panose="02000000000000000000" pitchFamily="2" charset="0"/>
              </a:rPr>
              <a:t>COMPANY</a:t>
            </a:r>
            <a:r>
              <a:rPr lang="en-US" sz="1000" b="1" baseline="0" dirty="0">
                <a:solidFill>
                  <a:schemeClr val="tx1">
                    <a:lumMod val="65000"/>
                    <a:lumOff val="35000"/>
                  </a:schemeClr>
                </a:solidFill>
                <a:latin typeface="+mj-lt"/>
                <a:ea typeface="Karla" pitchFamily="2" charset="0"/>
                <a:cs typeface="Poppins Light" panose="02000000000000000000" pitchFamily="2" charset="0"/>
              </a:rPr>
              <a:t> PRESENTATION    </a:t>
            </a:r>
            <a:r>
              <a:rPr lang="en-US" sz="1000" baseline="0" dirty="0">
                <a:solidFill>
                  <a:schemeClr val="tx1">
                    <a:lumMod val="65000"/>
                    <a:lumOff val="35000"/>
                  </a:schemeClr>
                </a:solidFill>
                <a:latin typeface="Poppins Light" panose="02000000000000000000" pitchFamily="2" charset="0"/>
                <a:ea typeface="Karla" pitchFamily="2" charset="0"/>
                <a:cs typeface="Poppins Light" panose="02000000000000000000" pitchFamily="2" charset="0"/>
              </a:rPr>
              <a:t>|</a:t>
            </a:r>
            <a:endParaRPr lang="en-US" sz="1000" dirty="0">
              <a:solidFill>
                <a:schemeClr val="tx1">
                  <a:lumMod val="65000"/>
                  <a:lumOff val="35000"/>
                </a:schemeClr>
              </a:solidFill>
              <a:latin typeface="Poppins Light" panose="02000000000000000000" pitchFamily="2" charset="0"/>
              <a:ea typeface="Karla" pitchFamily="2" charset="0"/>
              <a:cs typeface="Poppins Light" panose="02000000000000000000" pitchFamily="2" charset="0"/>
            </a:endParaRPr>
          </a:p>
        </p:txBody>
      </p:sp>
      <p:sp>
        <p:nvSpPr>
          <p:cNvPr id="8" name="Подзаголовок 2"/>
          <p:cNvSpPr txBox="1">
            <a:spLocks/>
          </p:cNvSpPr>
          <p:nvPr userDrawn="1"/>
        </p:nvSpPr>
        <p:spPr>
          <a:xfrm>
            <a:off x="13815563" y="9650627"/>
            <a:ext cx="3360224"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1200" b="0" dirty="0">
                <a:solidFill>
                  <a:schemeClr val="tx1">
                    <a:lumMod val="65000"/>
                    <a:lumOff val="35000"/>
                  </a:schemeClr>
                </a:solidFill>
                <a:latin typeface="+mn-lt"/>
                <a:ea typeface="Karla" pitchFamily="2" charset="0"/>
                <a:cs typeface="Poppins Light" panose="02000000000000000000" pitchFamily="2" charset="0"/>
              </a:rPr>
              <a:t>www.yourdomain.com</a:t>
            </a:r>
          </a:p>
        </p:txBody>
      </p:sp>
      <p:sp>
        <p:nvSpPr>
          <p:cNvPr id="9" name="Picture Placeholder 3"/>
          <p:cNvSpPr>
            <a:spLocks noGrp="1"/>
          </p:cNvSpPr>
          <p:nvPr>
            <p:ph type="pic" sz="quarter" idx="11"/>
          </p:nvPr>
        </p:nvSpPr>
        <p:spPr>
          <a:xfrm>
            <a:off x="6886575" y="5391150"/>
            <a:ext cx="2962275" cy="2819400"/>
          </a:xfrm>
          <a:prstGeom prst="rect">
            <a:avLst/>
          </a:prstGeom>
        </p:spPr>
        <p:txBody>
          <a:bodyPr/>
          <a:lstStyle/>
          <a:p>
            <a:endParaRPr lang="en-US" dirty="0"/>
          </a:p>
        </p:txBody>
      </p:sp>
      <p:sp>
        <p:nvSpPr>
          <p:cNvPr id="10" name="Picture Placeholder 3"/>
          <p:cNvSpPr>
            <a:spLocks noGrp="1"/>
          </p:cNvSpPr>
          <p:nvPr>
            <p:ph type="pic" sz="quarter" idx="12"/>
          </p:nvPr>
        </p:nvSpPr>
        <p:spPr>
          <a:xfrm>
            <a:off x="10372725" y="5391150"/>
            <a:ext cx="2962275" cy="2819400"/>
          </a:xfrm>
          <a:prstGeom prst="rect">
            <a:avLst/>
          </a:prstGeom>
        </p:spPr>
        <p:txBody>
          <a:bodyPr/>
          <a:lstStyle/>
          <a:p>
            <a:endParaRPr lang="en-US" dirty="0"/>
          </a:p>
        </p:txBody>
      </p:sp>
      <p:sp>
        <p:nvSpPr>
          <p:cNvPr id="11" name="Picture Placeholder 3"/>
          <p:cNvSpPr>
            <a:spLocks noGrp="1"/>
          </p:cNvSpPr>
          <p:nvPr>
            <p:ph type="pic" sz="quarter" idx="13"/>
          </p:nvPr>
        </p:nvSpPr>
        <p:spPr>
          <a:xfrm>
            <a:off x="13858875" y="5391150"/>
            <a:ext cx="2962275" cy="2819400"/>
          </a:xfrm>
          <a:prstGeom prst="rect">
            <a:avLst/>
          </a:prstGeom>
        </p:spPr>
        <p:txBody>
          <a:bodyPr/>
          <a:lstStyle/>
          <a:p>
            <a:endParaRPr lang="en-US" dirty="0"/>
          </a:p>
        </p:txBody>
      </p:sp>
    </p:spTree>
    <p:extLst>
      <p:ext uri="{BB962C8B-B14F-4D97-AF65-F5344CB8AC3E}">
        <p14:creationId xmlns:p14="http://schemas.microsoft.com/office/powerpoint/2010/main" val="257983823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611510" y="2266122"/>
            <a:ext cx="3220278" cy="5724939"/>
          </a:xfrm>
          <a:prstGeom prst="rect">
            <a:avLst/>
          </a:prstGeom>
        </p:spPr>
        <p:txBody>
          <a:bodyPr/>
          <a:lstStyle/>
          <a:p>
            <a:endParaRPr lang="en-US" dirty="0"/>
          </a:p>
        </p:txBody>
      </p:sp>
    </p:spTree>
    <p:extLst>
      <p:ext uri="{BB962C8B-B14F-4D97-AF65-F5344CB8AC3E}">
        <p14:creationId xmlns:p14="http://schemas.microsoft.com/office/powerpoint/2010/main" val="373515917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906000" y="0"/>
            <a:ext cx="8382000" cy="10288588"/>
          </a:xfrm>
          <a:prstGeom prst="rect">
            <a:avLst/>
          </a:prstGeom>
        </p:spPr>
        <p:txBody>
          <a:bodyPr/>
          <a:lstStyle/>
          <a:p>
            <a:endParaRPr lang="en-US" dirty="0"/>
          </a:p>
        </p:txBody>
      </p:sp>
    </p:spTree>
    <p:extLst>
      <p:ext uri="{BB962C8B-B14F-4D97-AF65-F5344CB8AC3E}">
        <p14:creationId xmlns:p14="http://schemas.microsoft.com/office/powerpoint/2010/main" val="458658596"/>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572126" y="3032125"/>
            <a:ext cx="6817812" cy="3786188"/>
          </a:xfrm>
          <a:prstGeom prst="rect">
            <a:avLst/>
          </a:prstGeom>
        </p:spPr>
        <p:txBody>
          <a:bodyPr/>
          <a:lstStyle/>
          <a:p>
            <a:endParaRPr lang="en-US" dirty="0"/>
          </a:p>
        </p:txBody>
      </p:sp>
    </p:spTree>
    <p:extLst>
      <p:ext uri="{BB962C8B-B14F-4D97-AF65-F5344CB8AC3E}">
        <p14:creationId xmlns:p14="http://schemas.microsoft.com/office/powerpoint/2010/main" val="7592370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57137" y="1892967"/>
            <a:ext cx="4844716" cy="6561221"/>
          </a:xfrm>
          <a:prstGeom prst="rect">
            <a:avLst/>
          </a:prstGeom>
        </p:spPr>
        <p:txBody>
          <a:bodyPr/>
          <a:lstStyle/>
          <a:p>
            <a:endParaRPr lang="en-US" dirty="0"/>
          </a:p>
        </p:txBody>
      </p:sp>
    </p:spTree>
    <p:extLst>
      <p:ext uri="{BB962C8B-B14F-4D97-AF65-F5344CB8AC3E}">
        <p14:creationId xmlns:p14="http://schemas.microsoft.com/office/powerpoint/2010/main" val="157561330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1200150" y="1486694"/>
            <a:ext cx="7696200" cy="7381786"/>
          </a:xfrm>
          <a:prstGeom prst="rect">
            <a:avLst/>
          </a:prstGeom>
        </p:spPr>
        <p:txBody>
          <a:bodyPr/>
          <a:lstStyle/>
          <a:p>
            <a:endParaRPr lang="en-US" dirty="0"/>
          </a:p>
        </p:txBody>
      </p:sp>
    </p:spTree>
    <p:extLst>
      <p:ext uri="{BB962C8B-B14F-4D97-AF65-F5344CB8AC3E}">
        <p14:creationId xmlns:p14="http://schemas.microsoft.com/office/powerpoint/2010/main" val="1001985834"/>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0" y="0"/>
            <a:ext cx="8896350" cy="10288588"/>
          </a:xfrm>
          <a:prstGeom prst="rect">
            <a:avLst/>
          </a:prstGeom>
        </p:spPr>
        <p:txBody>
          <a:bodyPr/>
          <a:lstStyle/>
          <a:p>
            <a:endParaRPr lang="en-US" dirty="0"/>
          </a:p>
        </p:txBody>
      </p:sp>
      <p:sp>
        <p:nvSpPr>
          <p:cNvPr id="11" name="Picture Placeholder 2"/>
          <p:cNvSpPr>
            <a:spLocks noGrp="1"/>
          </p:cNvSpPr>
          <p:nvPr>
            <p:ph type="pic" sz="quarter" idx="11"/>
          </p:nvPr>
        </p:nvSpPr>
        <p:spPr>
          <a:xfrm>
            <a:off x="10097502" y="1486694"/>
            <a:ext cx="3466097" cy="2475706"/>
          </a:xfrm>
          <a:prstGeom prst="rect">
            <a:avLst/>
          </a:prstGeom>
        </p:spPr>
        <p:txBody>
          <a:bodyPr/>
          <a:lstStyle/>
          <a:p>
            <a:endParaRPr lang="en-US" dirty="0"/>
          </a:p>
        </p:txBody>
      </p:sp>
      <p:sp>
        <p:nvSpPr>
          <p:cNvPr id="12" name="Picture Placeholder 2"/>
          <p:cNvSpPr>
            <a:spLocks noGrp="1"/>
          </p:cNvSpPr>
          <p:nvPr>
            <p:ph type="pic" sz="quarter" idx="12"/>
          </p:nvPr>
        </p:nvSpPr>
        <p:spPr>
          <a:xfrm>
            <a:off x="13563599" y="3962400"/>
            <a:ext cx="3466097" cy="2475706"/>
          </a:xfrm>
          <a:prstGeom prst="rect">
            <a:avLst/>
          </a:prstGeom>
        </p:spPr>
        <p:txBody>
          <a:bodyPr/>
          <a:lstStyle/>
          <a:p>
            <a:endParaRPr lang="en-US" dirty="0"/>
          </a:p>
        </p:txBody>
      </p:sp>
      <p:sp>
        <p:nvSpPr>
          <p:cNvPr id="13" name="Picture Placeholder 2"/>
          <p:cNvSpPr>
            <a:spLocks noGrp="1"/>
          </p:cNvSpPr>
          <p:nvPr>
            <p:ph type="pic" sz="quarter" idx="13"/>
          </p:nvPr>
        </p:nvSpPr>
        <p:spPr>
          <a:xfrm>
            <a:off x="10097502" y="6438106"/>
            <a:ext cx="3466097" cy="2475706"/>
          </a:xfrm>
          <a:prstGeom prst="rect">
            <a:avLst/>
          </a:prstGeom>
        </p:spPr>
        <p:txBody>
          <a:bodyPr/>
          <a:lstStyle/>
          <a:p>
            <a:endParaRPr lang="en-US" dirty="0"/>
          </a:p>
        </p:txBody>
      </p:sp>
    </p:spTree>
    <p:extLst>
      <p:ext uri="{BB962C8B-B14F-4D97-AF65-F5344CB8AC3E}">
        <p14:creationId xmlns:p14="http://schemas.microsoft.com/office/powerpoint/2010/main" val="36247355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1163052" y="5143500"/>
            <a:ext cx="4742448" cy="3676650"/>
          </a:xfrm>
          <a:prstGeom prst="rect">
            <a:avLst/>
          </a:prstGeom>
        </p:spPr>
        <p:txBody>
          <a:bodyPr/>
          <a:lstStyle/>
          <a:p>
            <a:endParaRPr lang="en-US" dirty="0"/>
          </a:p>
        </p:txBody>
      </p:sp>
      <p:sp>
        <p:nvSpPr>
          <p:cNvPr id="8" name="Picture Placeholder 2"/>
          <p:cNvSpPr>
            <a:spLocks noGrp="1"/>
          </p:cNvSpPr>
          <p:nvPr>
            <p:ph type="pic" sz="quarter" idx="12"/>
          </p:nvPr>
        </p:nvSpPr>
        <p:spPr>
          <a:xfrm>
            <a:off x="6772776" y="5143500"/>
            <a:ext cx="4742448" cy="3676650"/>
          </a:xfrm>
          <a:prstGeom prst="rect">
            <a:avLst/>
          </a:prstGeom>
        </p:spPr>
        <p:txBody>
          <a:bodyPr/>
          <a:lstStyle/>
          <a:p>
            <a:endParaRPr lang="en-US" dirty="0"/>
          </a:p>
        </p:txBody>
      </p:sp>
      <p:sp>
        <p:nvSpPr>
          <p:cNvPr id="9" name="Picture Placeholder 2"/>
          <p:cNvSpPr>
            <a:spLocks noGrp="1"/>
          </p:cNvSpPr>
          <p:nvPr>
            <p:ph type="pic" sz="quarter" idx="13"/>
          </p:nvPr>
        </p:nvSpPr>
        <p:spPr>
          <a:xfrm>
            <a:off x="12382500" y="5143500"/>
            <a:ext cx="4742448" cy="3676650"/>
          </a:xfrm>
          <a:prstGeom prst="rect">
            <a:avLst/>
          </a:prstGeom>
        </p:spPr>
        <p:txBody>
          <a:bodyPr/>
          <a:lstStyle/>
          <a:p>
            <a:endParaRPr lang="en-US" dirty="0"/>
          </a:p>
        </p:txBody>
      </p:sp>
    </p:spTree>
    <p:extLst>
      <p:ext uri="{BB962C8B-B14F-4D97-AF65-F5344CB8AC3E}">
        <p14:creationId xmlns:p14="http://schemas.microsoft.com/office/powerpoint/2010/main" val="3368134762"/>
      </p:ext>
    </p:extLst>
  </p:cSld>
  <p:clrMapOvr>
    <a:masterClrMapping/>
  </p:clrMapOvr>
  <p:transition spd="slow">
    <p:push dir="u"/>
  </p:transition>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913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57300" y="2738438"/>
            <a:ext cx="7810500" cy="652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20200" y="2738438"/>
            <a:ext cx="7810500" cy="652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5/22/2025</a:t>
            </a:fld>
            <a:endParaRPr lang="en-US" dirty="0"/>
          </a:p>
        </p:txBody>
      </p:sp>
      <p:sp>
        <p:nvSpPr>
          <p:cNvPr id="6" name="Footer Placeholder 5"/>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7" name="Slide Number Placeholder 6"/>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321630893"/>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475" y="547688"/>
            <a:ext cx="15773400" cy="198913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0475" y="3757613"/>
            <a:ext cx="7735888" cy="5527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9258300" y="3757613"/>
            <a:ext cx="7775575" cy="5527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5/22/2025</a:t>
            </a:fld>
            <a:endParaRPr lang="en-US" dirty="0"/>
          </a:p>
        </p:txBody>
      </p:sp>
      <p:sp>
        <p:nvSpPr>
          <p:cNvPr id="8" name="Footer Placeholder 7"/>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9" name="Slide Number Placeholder 8"/>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203352575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913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5/22/2025</a:t>
            </a:fld>
            <a:endParaRPr lang="en-US" dirty="0"/>
          </a:p>
        </p:txBody>
      </p:sp>
      <p:sp>
        <p:nvSpPr>
          <p:cNvPr id="4" name="Footer Placeholder 3"/>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5" name="Slide Number Placeholder 4"/>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4086727877"/>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5/22/2025</a:t>
            </a:fld>
            <a:endParaRPr lang="en-US" dirty="0"/>
          </a:p>
        </p:txBody>
      </p:sp>
      <p:sp>
        <p:nvSpPr>
          <p:cNvPr id="3" name="Footer Placeholder 2"/>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4" name="Slide Number Placeholder 3"/>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219997168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5" y="685800"/>
            <a:ext cx="5897563" cy="24003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7775575" y="1481138"/>
            <a:ext cx="9258300" cy="7312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5/22/2025</a:t>
            </a:fld>
            <a:endParaRPr lang="en-US" dirty="0"/>
          </a:p>
        </p:txBody>
      </p:sp>
      <p:sp>
        <p:nvSpPr>
          <p:cNvPr id="6" name="Footer Placeholder 5"/>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7" name="Slide Number Placeholder 6"/>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168685949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41240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5" y="685800"/>
            <a:ext cx="5897563" cy="24003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7775575" y="1481138"/>
            <a:ext cx="9258300" cy="7312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5/22/2025</a:t>
            </a:fld>
            <a:endParaRPr lang="en-US" dirty="0"/>
          </a:p>
        </p:txBody>
      </p:sp>
      <p:sp>
        <p:nvSpPr>
          <p:cNvPr id="6" name="Footer Placeholder 5"/>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7" name="Slide Number Placeholder 6"/>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2828713228"/>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913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57300" y="2738438"/>
            <a:ext cx="15773400" cy="65278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5/22/2025</a:t>
            </a:fld>
            <a:endParaRPr lang="en-US" dirty="0"/>
          </a:p>
        </p:txBody>
      </p:sp>
      <p:sp>
        <p:nvSpPr>
          <p:cNvPr id="5" name="Footer Placeholder 4"/>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6" name="Slide Number Placeholder 5"/>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2154805104"/>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85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77650" cy="87185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5/22/2025</a:t>
            </a:fld>
            <a:endParaRPr lang="en-US" dirty="0"/>
          </a:p>
        </p:txBody>
      </p:sp>
      <p:sp>
        <p:nvSpPr>
          <p:cNvPr id="5" name="Footer Placeholder 4"/>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6" name="Slide Number Placeholder 5"/>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18482646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1200150" y="52578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13" name="Picture Placeholder 12"/>
          <p:cNvSpPr>
            <a:spLocks noGrp="1"/>
          </p:cNvSpPr>
          <p:nvPr>
            <p:ph type="pic" sz="quarter" idx="12"/>
          </p:nvPr>
        </p:nvSpPr>
        <p:spPr>
          <a:xfrm>
            <a:off x="5162550" y="12954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14" name="Picture Placeholder 13"/>
          <p:cNvSpPr>
            <a:spLocks noGrp="1"/>
          </p:cNvSpPr>
          <p:nvPr>
            <p:ph type="pic" sz="quarter" idx="13"/>
          </p:nvPr>
        </p:nvSpPr>
        <p:spPr>
          <a:xfrm>
            <a:off x="5162550" y="52578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15" name="Picture Placeholder 14"/>
          <p:cNvSpPr>
            <a:spLocks noGrp="1"/>
          </p:cNvSpPr>
          <p:nvPr>
            <p:ph type="pic" sz="quarter" idx="14"/>
          </p:nvPr>
        </p:nvSpPr>
        <p:spPr>
          <a:xfrm>
            <a:off x="9124950" y="1295400"/>
            <a:ext cx="3638550" cy="75628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16" name="Picture Placeholder 15"/>
          <p:cNvSpPr>
            <a:spLocks noGrp="1"/>
          </p:cNvSpPr>
          <p:nvPr>
            <p:ph type="pic" sz="quarter" idx="15"/>
          </p:nvPr>
        </p:nvSpPr>
        <p:spPr>
          <a:xfrm>
            <a:off x="13087350" y="12954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87247149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Picture Placeholder 11"/>
          <p:cNvSpPr>
            <a:spLocks noGrp="1"/>
          </p:cNvSpPr>
          <p:nvPr>
            <p:ph type="pic" sz="quarter" idx="11"/>
          </p:nvPr>
        </p:nvSpPr>
        <p:spPr>
          <a:xfrm>
            <a:off x="1200150" y="52578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4" name="Picture Placeholder 12"/>
          <p:cNvSpPr>
            <a:spLocks noGrp="1"/>
          </p:cNvSpPr>
          <p:nvPr>
            <p:ph type="pic" sz="quarter" idx="12"/>
          </p:nvPr>
        </p:nvSpPr>
        <p:spPr>
          <a:xfrm>
            <a:off x="5162550" y="12954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11" name="Picture Placeholder 10"/>
          <p:cNvSpPr>
            <a:spLocks noGrp="1"/>
          </p:cNvSpPr>
          <p:nvPr>
            <p:ph type="pic" sz="quarter" idx="14"/>
          </p:nvPr>
        </p:nvSpPr>
        <p:spPr>
          <a:xfrm>
            <a:off x="9124950" y="1263650"/>
            <a:ext cx="7927806" cy="7562516"/>
          </a:xfrm>
          <a:custGeom>
            <a:avLst/>
            <a:gdLst>
              <a:gd name="connsiteX0" fmla="*/ 199750 w 7927806"/>
              <a:gd name="connsiteY0" fmla="*/ 0 h 7562516"/>
              <a:gd name="connsiteX1" fmla="*/ 7728058 w 7927806"/>
              <a:gd name="connsiteY1" fmla="*/ 0 h 7562516"/>
              <a:gd name="connsiteX2" fmla="*/ 7765668 w 7927806"/>
              <a:gd name="connsiteY2" fmla="*/ 3792 h 7562516"/>
              <a:gd name="connsiteX3" fmla="*/ 7927806 w 7927806"/>
              <a:gd name="connsiteY3" fmla="*/ 202729 h 7562516"/>
              <a:gd name="connsiteX4" fmla="*/ 7927806 w 7927806"/>
              <a:gd name="connsiteY4" fmla="*/ 7359453 h 7562516"/>
              <a:gd name="connsiteX5" fmla="*/ 7724744 w 7927806"/>
              <a:gd name="connsiteY5" fmla="*/ 7562516 h 7562516"/>
              <a:gd name="connsiteX6" fmla="*/ 203063 w 7927806"/>
              <a:gd name="connsiteY6" fmla="*/ 7562516 h 7562516"/>
              <a:gd name="connsiteX7" fmla="*/ 0 w 7927806"/>
              <a:gd name="connsiteY7" fmla="*/ 7359453 h 7562516"/>
              <a:gd name="connsiteX8" fmla="*/ 0 w 7927806"/>
              <a:gd name="connsiteY8" fmla="*/ 202729 h 7562516"/>
              <a:gd name="connsiteX9" fmla="*/ 162139 w 7927806"/>
              <a:gd name="connsiteY9" fmla="*/ 3792 h 756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7806" h="7562516">
                <a:moveTo>
                  <a:pt x="199750" y="0"/>
                </a:moveTo>
                <a:lnTo>
                  <a:pt x="7728058" y="0"/>
                </a:lnTo>
                <a:lnTo>
                  <a:pt x="7765668" y="3792"/>
                </a:lnTo>
                <a:cubicBezTo>
                  <a:pt x="7858202" y="22726"/>
                  <a:pt x="7927806" y="104599"/>
                  <a:pt x="7927806" y="202729"/>
                </a:cubicBezTo>
                <a:lnTo>
                  <a:pt x="7927806" y="7359453"/>
                </a:lnTo>
                <a:cubicBezTo>
                  <a:pt x="7927806" y="7471602"/>
                  <a:pt x="7836894" y="7562516"/>
                  <a:pt x="7724744" y="7562516"/>
                </a:cubicBezTo>
                <a:lnTo>
                  <a:pt x="203063" y="7562516"/>
                </a:lnTo>
                <a:cubicBezTo>
                  <a:pt x="90914" y="7562516"/>
                  <a:pt x="0" y="7471602"/>
                  <a:pt x="0" y="7359453"/>
                </a:cubicBezTo>
                <a:lnTo>
                  <a:pt x="0" y="202729"/>
                </a:lnTo>
                <a:cubicBezTo>
                  <a:pt x="0" y="104599"/>
                  <a:pt x="69606" y="22726"/>
                  <a:pt x="162139" y="3792"/>
                </a:cubicBezTo>
                <a:close/>
              </a:path>
            </a:pathLst>
          </a:custGeom>
        </p:spPr>
        <p:txBody>
          <a:bodyPr wrap="square">
            <a:noAutofit/>
          </a:bodyPr>
          <a:lstStyle/>
          <a:p>
            <a:endParaRPr lang="en-US" dirty="0"/>
          </a:p>
        </p:txBody>
      </p:sp>
      <p:sp>
        <p:nvSpPr>
          <p:cNvPr id="12" name="Picture Placeholder 12"/>
          <p:cNvSpPr>
            <a:spLocks noGrp="1"/>
          </p:cNvSpPr>
          <p:nvPr>
            <p:ph type="pic" sz="quarter" idx="15"/>
          </p:nvPr>
        </p:nvSpPr>
        <p:spPr>
          <a:xfrm>
            <a:off x="5162550" y="52578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5956292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Рисунок 3"/>
          <p:cNvSpPr>
            <a:spLocks noGrp="1"/>
          </p:cNvSpPr>
          <p:nvPr>
            <p:ph type="pic" sz="quarter" idx="10"/>
          </p:nvPr>
        </p:nvSpPr>
        <p:spPr>
          <a:xfrm>
            <a:off x="1443788" y="3383625"/>
            <a:ext cx="3874169" cy="3450312"/>
          </a:xfrm>
          <a:prstGeom prst="rect">
            <a:avLst/>
          </a:prstGeom>
        </p:spPr>
        <p:txBody>
          <a:bodyPr/>
          <a:lstStyle/>
          <a:p>
            <a:endParaRPr lang="ru-RU" dirty="0"/>
          </a:p>
        </p:txBody>
      </p:sp>
      <p:sp>
        <p:nvSpPr>
          <p:cNvPr id="11" name="Рисунок 3"/>
          <p:cNvSpPr>
            <a:spLocks noGrp="1"/>
          </p:cNvSpPr>
          <p:nvPr>
            <p:ph type="pic" sz="quarter" idx="12"/>
          </p:nvPr>
        </p:nvSpPr>
        <p:spPr>
          <a:xfrm>
            <a:off x="9192126" y="3383625"/>
            <a:ext cx="3874169" cy="3450312"/>
          </a:xfrm>
          <a:prstGeom prst="rect">
            <a:avLst/>
          </a:prstGeom>
        </p:spPr>
        <p:txBody>
          <a:bodyPr/>
          <a:lstStyle/>
          <a:p>
            <a:endParaRPr lang="ru-RU" dirty="0"/>
          </a:p>
        </p:txBody>
      </p:sp>
    </p:spTree>
    <p:extLst>
      <p:ext uri="{BB962C8B-B14F-4D97-AF65-F5344CB8AC3E}">
        <p14:creationId xmlns:p14="http://schemas.microsoft.com/office/powerpoint/2010/main" val="149672964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Рисунок 3"/>
          <p:cNvSpPr>
            <a:spLocks noGrp="1"/>
          </p:cNvSpPr>
          <p:nvPr>
            <p:ph type="pic" sz="quarter" idx="10"/>
          </p:nvPr>
        </p:nvSpPr>
        <p:spPr>
          <a:xfrm>
            <a:off x="1443788" y="3383625"/>
            <a:ext cx="3874169" cy="3450312"/>
          </a:xfrm>
          <a:prstGeom prst="rect">
            <a:avLst/>
          </a:prstGeom>
        </p:spPr>
        <p:txBody>
          <a:bodyPr/>
          <a:lstStyle/>
          <a:p>
            <a:endParaRPr lang="ru-RU" dirty="0"/>
          </a:p>
        </p:txBody>
      </p:sp>
      <p:sp>
        <p:nvSpPr>
          <p:cNvPr id="4" name="Рисунок 3"/>
          <p:cNvSpPr>
            <a:spLocks noGrp="1"/>
          </p:cNvSpPr>
          <p:nvPr>
            <p:ph type="pic" sz="quarter" idx="12"/>
          </p:nvPr>
        </p:nvSpPr>
        <p:spPr>
          <a:xfrm>
            <a:off x="9192126" y="3383625"/>
            <a:ext cx="3874169" cy="3450312"/>
          </a:xfrm>
          <a:prstGeom prst="rect">
            <a:avLst/>
          </a:prstGeom>
        </p:spPr>
        <p:txBody>
          <a:bodyPr/>
          <a:lstStyle/>
          <a:p>
            <a:endParaRPr lang="ru-RU" dirty="0"/>
          </a:p>
        </p:txBody>
      </p:sp>
      <p:sp>
        <p:nvSpPr>
          <p:cNvPr id="5" name="Рисунок 3"/>
          <p:cNvSpPr>
            <a:spLocks noGrp="1"/>
          </p:cNvSpPr>
          <p:nvPr>
            <p:ph type="pic" sz="quarter" idx="13"/>
          </p:nvPr>
        </p:nvSpPr>
        <p:spPr>
          <a:xfrm>
            <a:off x="5317957" y="3383625"/>
            <a:ext cx="3874169" cy="3450312"/>
          </a:xfrm>
          <a:prstGeom prst="rect">
            <a:avLst/>
          </a:prstGeom>
        </p:spPr>
        <p:txBody>
          <a:bodyPr/>
          <a:lstStyle/>
          <a:p>
            <a:endParaRPr lang="ru-RU" dirty="0"/>
          </a:p>
        </p:txBody>
      </p:sp>
    </p:spTree>
    <p:extLst>
      <p:ext uri="{BB962C8B-B14F-4D97-AF65-F5344CB8AC3E}">
        <p14:creationId xmlns:p14="http://schemas.microsoft.com/office/powerpoint/2010/main" val="426399426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Рисунок 9"/>
          <p:cNvSpPr>
            <a:spLocks noGrp="1"/>
          </p:cNvSpPr>
          <p:nvPr>
            <p:ph type="pic" sz="quarter" idx="10"/>
          </p:nvPr>
        </p:nvSpPr>
        <p:spPr>
          <a:xfrm>
            <a:off x="0" y="0"/>
            <a:ext cx="18288000" cy="7194884"/>
          </a:xfrm>
          <a:prstGeom prst="rect">
            <a:avLst/>
          </a:prstGeom>
        </p:spPr>
        <p:txBody>
          <a:bodyPr/>
          <a:lstStyle/>
          <a:p>
            <a:endParaRPr lang="ru-RU" dirty="0"/>
          </a:p>
        </p:txBody>
      </p:sp>
    </p:spTree>
    <p:extLst>
      <p:ext uri="{BB962C8B-B14F-4D97-AF65-F5344CB8AC3E}">
        <p14:creationId xmlns:p14="http://schemas.microsoft.com/office/powerpoint/2010/main" val="27503179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13"/>
          <p:cNvSpPr/>
          <p:nvPr userDrawn="1"/>
        </p:nvSpPr>
        <p:spPr>
          <a:xfrm>
            <a:off x="17763810" y="9802784"/>
            <a:ext cx="336952" cy="246221"/>
          </a:xfrm>
          <a:prstGeom prst="rect">
            <a:avLst/>
          </a:prstGeom>
        </p:spPr>
        <p:txBody>
          <a:bodyPr wrap="none">
            <a:spAutoFit/>
          </a:bodyPr>
          <a:lstStyle/>
          <a:p>
            <a:pPr algn="ctr"/>
            <a:fld id="{149B6D55-4680-4DC5-B665-330CCBA60EFE}" type="slidenum">
              <a:rPr lang="ru-RU" sz="1000" b="1" baseline="0" smtClean="0">
                <a:solidFill>
                  <a:schemeClr val="tx1">
                    <a:lumMod val="75000"/>
                    <a:lumOff val="25000"/>
                  </a:schemeClr>
                </a:solidFill>
                <a:latin typeface="+mj-lt"/>
                <a:ea typeface="Karla" pitchFamily="2" charset="0"/>
                <a:cs typeface="Poppins Light" panose="02000000000000000000" pitchFamily="2" charset="0"/>
              </a:rPr>
              <a:pPr algn="ctr"/>
              <a:t>‹#›</a:t>
            </a:fld>
            <a:endParaRPr lang="ru-RU" sz="1400" b="1" baseline="0" dirty="0">
              <a:solidFill>
                <a:schemeClr val="tx1">
                  <a:lumMod val="75000"/>
                  <a:lumOff val="25000"/>
                </a:schemeClr>
              </a:solidFill>
              <a:latin typeface="+mj-lt"/>
              <a:ea typeface="Karla" pitchFamily="2" charset="0"/>
              <a:cs typeface="Poppins Light" panose="02000000000000000000" pitchFamily="2" charset="0"/>
            </a:endParaRPr>
          </a:p>
        </p:txBody>
      </p:sp>
      <p:sp>
        <p:nvSpPr>
          <p:cNvPr id="8" name="Подзаголовок 2"/>
          <p:cNvSpPr txBox="1">
            <a:spLocks/>
          </p:cNvSpPr>
          <p:nvPr userDrawn="1"/>
        </p:nvSpPr>
        <p:spPr>
          <a:xfrm>
            <a:off x="15272662" y="9750430"/>
            <a:ext cx="2592074"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1000" b="1" dirty="0">
                <a:solidFill>
                  <a:schemeClr val="tx1">
                    <a:lumMod val="75000"/>
                    <a:lumOff val="25000"/>
                  </a:schemeClr>
                </a:solidFill>
                <a:latin typeface="+mj-lt"/>
                <a:ea typeface="Karla" pitchFamily="2" charset="0"/>
                <a:cs typeface="Poppins Light" panose="02000000000000000000" pitchFamily="2" charset="0"/>
              </a:rPr>
              <a:t>Ohio Wesleyan University   </a:t>
            </a:r>
            <a:r>
              <a:rPr lang="en-US" sz="1000" baseline="0" dirty="0">
                <a:solidFill>
                  <a:schemeClr val="tx1">
                    <a:lumMod val="75000"/>
                    <a:lumOff val="25000"/>
                  </a:schemeClr>
                </a:solidFill>
                <a:latin typeface="Poppins Light" panose="02000000000000000000" pitchFamily="2" charset="0"/>
                <a:ea typeface="Karla" pitchFamily="2" charset="0"/>
                <a:cs typeface="Poppins Light" panose="02000000000000000000" pitchFamily="2" charset="0"/>
              </a:rPr>
              <a:t>|</a:t>
            </a:r>
            <a:endParaRPr lang="en-US" sz="1000" dirty="0">
              <a:solidFill>
                <a:schemeClr val="tx1">
                  <a:lumMod val="75000"/>
                  <a:lumOff val="25000"/>
                </a:schemeClr>
              </a:solidFill>
              <a:latin typeface="Poppins Light" panose="02000000000000000000" pitchFamily="2" charset="0"/>
              <a:ea typeface="Karla" pitchFamily="2" charset="0"/>
              <a:cs typeface="Poppins Light" panose="02000000000000000000" pitchFamily="2" charset="0"/>
            </a:endParaRPr>
          </a:p>
        </p:txBody>
      </p:sp>
    </p:spTree>
    <p:extLst>
      <p:ext uri="{BB962C8B-B14F-4D97-AF65-F5344CB8AC3E}">
        <p14:creationId xmlns:p14="http://schemas.microsoft.com/office/powerpoint/2010/main" val="2044670857"/>
      </p:ext>
    </p:extLst>
  </p:cSld>
  <p:clrMap bg1="lt1" tx1="dk1" bg2="lt2" tx2="dk2" accent1="accent1" accent2="accent2" accent3="accent3" accent4="accent4" accent5="accent5" accent6="accent6" hlink="hlink" folHlink="folHlink"/>
  <p:sldLayoutIdLst>
    <p:sldLayoutId id="2147483650" r:id="rId1"/>
    <p:sldLayoutId id="2147483692" r:id="rId2"/>
    <p:sldLayoutId id="2147483649" r:id="rId3"/>
    <p:sldLayoutId id="2147483651" r:id="rId4"/>
    <p:sldLayoutId id="2147483652" r:id="rId5"/>
    <p:sldLayoutId id="2147483691" r:id="rId6"/>
    <p:sldLayoutId id="2147483653" r:id="rId7"/>
    <p:sldLayoutId id="2147483681" r:id="rId8"/>
    <p:sldLayoutId id="2147483654" r:id="rId9"/>
    <p:sldLayoutId id="2147483655" r:id="rId10"/>
    <p:sldLayoutId id="2147483656" r:id="rId11"/>
    <p:sldLayoutId id="2147483675" r:id="rId12"/>
    <p:sldLayoutId id="2147483657" r:id="rId13"/>
    <p:sldLayoutId id="2147483658" r:id="rId14"/>
    <p:sldLayoutId id="2147483659" r:id="rId15"/>
    <p:sldLayoutId id="2147483682" r:id="rId16"/>
    <p:sldLayoutId id="2147483680" r:id="rId17"/>
    <p:sldLayoutId id="2147483678" r:id="rId18"/>
    <p:sldLayoutId id="2147483683" r:id="rId19"/>
    <p:sldLayoutId id="2147483684" r:id="rId20"/>
    <p:sldLayoutId id="2147483676" r:id="rId21"/>
    <p:sldLayoutId id="2147483662" r:id="rId22"/>
    <p:sldLayoutId id="2147483679" r:id="rId23"/>
    <p:sldLayoutId id="2147483687" r:id="rId24"/>
    <p:sldLayoutId id="2147483693" r:id="rId25"/>
    <p:sldLayoutId id="2147483685" r:id="rId26"/>
    <p:sldLayoutId id="2147483661" r:id="rId27"/>
    <p:sldLayoutId id="2147483677" r:id="rId28"/>
    <p:sldLayoutId id="2147483688" r:id="rId29"/>
    <p:sldLayoutId id="2147483689" r:id="rId30"/>
    <p:sldLayoutId id="2147483690" r:id="rId31"/>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8288000" cy="102885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Прямоугольник 13"/>
          <p:cNvSpPr/>
          <p:nvPr userDrawn="1"/>
        </p:nvSpPr>
        <p:spPr>
          <a:xfrm>
            <a:off x="2972989" y="9722574"/>
            <a:ext cx="336952" cy="246221"/>
          </a:xfrm>
          <a:prstGeom prst="rect">
            <a:avLst/>
          </a:prstGeom>
        </p:spPr>
        <p:txBody>
          <a:bodyPr wrap="none">
            <a:spAutoFit/>
          </a:bodyPr>
          <a:lstStyle/>
          <a:p>
            <a:pPr algn="ctr"/>
            <a:fld id="{149B6D55-4680-4DC5-B665-330CCBA60EFE}" type="slidenum">
              <a:rPr lang="ru-RU" sz="1000" b="1" baseline="0" smtClean="0">
                <a:solidFill>
                  <a:schemeClr val="tx1">
                    <a:lumMod val="65000"/>
                    <a:lumOff val="35000"/>
                  </a:schemeClr>
                </a:solidFill>
                <a:latin typeface="+mj-lt"/>
                <a:ea typeface="Karla" pitchFamily="2" charset="0"/>
                <a:cs typeface="Poppins Light" panose="02000000000000000000" pitchFamily="2" charset="0"/>
              </a:rPr>
              <a:pPr algn="ctr"/>
              <a:t>‹#›</a:t>
            </a:fld>
            <a:endParaRPr lang="ru-RU" sz="1400" b="1" baseline="0" dirty="0">
              <a:solidFill>
                <a:schemeClr val="tx1">
                  <a:lumMod val="65000"/>
                  <a:lumOff val="35000"/>
                </a:schemeClr>
              </a:solidFill>
              <a:latin typeface="+mj-lt"/>
              <a:ea typeface="Karla" pitchFamily="2" charset="0"/>
              <a:cs typeface="Poppins Light" panose="02000000000000000000" pitchFamily="2" charset="0"/>
            </a:endParaRPr>
          </a:p>
        </p:txBody>
      </p:sp>
      <p:sp>
        <p:nvSpPr>
          <p:cNvPr id="9" name="Подзаголовок 2"/>
          <p:cNvSpPr txBox="1">
            <a:spLocks/>
          </p:cNvSpPr>
          <p:nvPr userDrawn="1"/>
        </p:nvSpPr>
        <p:spPr>
          <a:xfrm>
            <a:off x="1120782" y="9670220"/>
            <a:ext cx="2035263"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Bef>
                <a:spcPts val="0"/>
              </a:spcBef>
              <a:buNone/>
            </a:pPr>
            <a:r>
              <a:rPr lang="en-US" sz="1000" b="1" dirty="0">
                <a:solidFill>
                  <a:schemeClr val="tx1">
                    <a:lumMod val="65000"/>
                    <a:lumOff val="35000"/>
                  </a:schemeClr>
                </a:solidFill>
                <a:latin typeface="+mj-lt"/>
                <a:ea typeface="Karla" pitchFamily="2" charset="0"/>
                <a:cs typeface="Poppins Light" panose="02000000000000000000" pitchFamily="2" charset="0"/>
              </a:rPr>
              <a:t>COMPANY</a:t>
            </a:r>
            <a:r>
              <a:rPr lang="en-US" sz="1000" b="1" baseline="0" dirty="0">
                <a:solidFill>
                  <a:schemeClr val="tx1">
                    <a:lumMod val="65000"/>
                    <a:lumOff val="35000"/>
                  </a:schemeClr>
                </a:solidFill>
                <a:latin typeface="+mj-lt"/>
                <a:ea typeface="Karla" pitchFamily="2" charset="0"/>
                <a:cs typeface="Poppins Light" panose="02000000000000000000" pitchFamily="2" charset="0"/>
              </a:rPr>
              <a:t> PRESENTATION    </a:t>
            </a:r>
            <a:r>
              <a:rPr lang="en-US" sz="1000" baseline="0" dirty="0">
                <a:solidFill>
                  <a:schemeClr val="tx1">
                    <a:lumMod val="65000"/>
                    <a:lumOff val="35000"/>
                  </a:schemeClr>
                </a:solidFill>
                <a:latin typeface="Poppins Light" panose="02000000000000000000" pitchFamily="2" charset="0"/>
                <a:ea typeface="Karla" pitchFamily="2" charset="0"/>
                <a:cs typeface="Poppins Light" panose="02000000000000000000" pitchFamily="2" charset="0"/>
              </a:rPr>
              <a:t>|</a:t>
            </a:r>
            <a:endParaRPr lang="en-US" sz="1000" dirty="0">
              <a:solidFill>
                <a:schemeClr val="tx1">
                  <a:lumMod val="65000"/>
                  <a:lumOff val="35000"/>
                </a:schemeClr>
              </a:solidFill>
              <a:latin typeface="Poppins Light" panose="02000000000000000000" pitchFamily="2" charset="0"/>
              <a:ea typeface="Karla" pitchFamily="2" charset="0"/>
              <a:cs typeface="Poppins Light" panose="02000000000000000000" pitchFamily="2" charset="0"/>
            </a:endParaRPr>
          </a:p>
        </p:txBody>
      </p:sp>
      <p:sp>
        <p:nvSpPr>
          <p:cNvPr id="10" name="Подзаголовок 2"/>
          <p:cNvSpPr txBox="1">
            <a:spLocks/>
          </p:cNvSpPr>
          <p:nvPr userDrawn="1"/>
        </p:nvSpPr>
        <p:spPr>
          <a:xfrm>
            <a:off x="13815563" y="9650627"/>
            <a:ext cx="3360224"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1200" b="0" dirty="0">
                <a:solidFill>
                  <a:schemeClr val="tx1">
                    <a:lumMod val="65000"/>
                    <a:lumOff val="35000"/>
                  </a:schemeClr>
                </a:solidFill>
                <a:latin typeface="+mn-lt"/>
                <a:ea typeface="Karla" pitchFamily="2" charset="0"/>
                <a:cs typeface="Poppins Light" panose="02000000000000000000" pitchFamily="2" charset="0"/>
              </a:rPr>
              <a:t>www.yourdomain.com</a:t>
            </a:r>
          </a:p>
        </p:txBody>
      </p:sp>
    </p:spTree>
    <p:extLst>
      <p:ext uri="{BB962C8B-B14F-4D97-AF65-F5344CB8AC3E}">
        <p14:creationId xmlns:p14="http://schemas.microsoft.com/office/powerpoint/2010/main" val="25882244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mailto:advice@retiremed.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xplore.mbbenefits.com/9afd0131-4a9c-498a-ad38-5193e467af9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ortal.adp.co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idp.owu.edu/idp/profile/SAML2/Redirect/SSO?execution=e1s2"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owu.edu/adp"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1519" y="5630142"/>
            <a:ext cx="4936331" cy="367959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400" dirty="0">
                <a:latin typeface="Aptos" panose="020B0004020202020204" pitchFamily="34" charset="0"/>
                <a:ea typeface="+mj-ea"/>
                <a:cs typeface="+mj-cs"/>
              </a:rPr>
              <a:t>Ohio Wesleyan University </a:t>
            </a:r>
          </a:p>
        </p:txBody>
      </p:sp>
      <p:pic>
        <p:nvPicPr>
          <p:cNvPr id="6148" name="Picture 4" descr="Ohio Wesleyan University - Destination Delaware County Ohio">
            <a:extLst>
              <a:ext uri="{FF2B5EF4-FFF2-40B4-BE49-F238E27FC236}">
                <a16:creationId xmlns:a16="http://schemas.microsoft.com/office/drawing/2014/main" id="{6CB41569-897E-5FCB-4A02-BC18F6DDD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51" b="10287"/>
          <a:stretch/>
        </p:blipFill>
        <p:spPr bwMode="auto">
          <a:xfrm>
            <a:off x="20" y="10"/>
            <a:ext cx="18287980" cy="556676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64346" y="5907727"/>
            <a:ext cx="11702135" cy="3679598"/>
          </a:xfrm>
          <a:prstGeom prst="rect">
            <a:avLst/>
          </a:prstGeom>
        </p:spPr>
        <p:txBody>
          <a:bodyPr vert="horz" lIns="91440" tIns="45720" rIns="91440" bIns="45720" rtlCol="0" anchor="ctr">
            <a:noAutofit/>
          </a:bodyPr>
          <a:lstStyle/>
          <a:p>
            <a:pPr algn="ctr" defTabSz="914400">
              <a:lnSpc>
                <a:spcPct val="90000"/>
              </a:lnSpc>
              <a:spcAft>
                <a:spcPts val="600"/>
              </a:spcAft>
            </a:pPr>
            <a:r>
              <a:rPr lang="en-US" sz="4000" dirty="0">
                <a:latin typeface="Aptos" panose="020B0004020202020204" pitchFamily="34" charset="0"/>
              </a:rPr>
              <a:t>It’s Time for Open Enrollment!</a:t>
            </a:r>
          </a:p>
          <a:p>
            <a:pPr algn="ctr" defTabSz="914400">
              <a:lnSpc>
                <a:spcPct val="90000"/>
              </a:lnSpc>
              <a:spcAft>
                <a:spcPts val="600"/>
              </a:spcAft>
            </a:pPr>
            <a:endParaRPr lang="en-US" sz="4000" dirty="0">
              <a:latin typeface="Aptos" panose="020B0004020202020204" pitchFamily="34" charset="0"/>
            </a:endParaRPr>
          </a:p>
          <a:p>
            <a:pPr algn="ctr" defTabSz="914400">
              <a:lnSpc>
                <a:spcPct val="90000"/>
              </a:lnSpc>
              <a:spcAft>
                <a:spcPts val="600"/>
              </a:spcAft>
            </a:pPr>
            <a:r>
              <a:rPr lang="en-US" sz="4000" dirty="0">
                <a:latin typeface="Aptos" panose="020B0004020202020204" pitchFamily="34" charset="0"/>
              </a:rPr>
              <a:t>For July 1, 2025 – June 30, 2026 </a:t>
            </a:r>
          </a:p>
          <a:p>
            <a:pPr algn="ctr" defTabSz="914400">
              <a:lnSpc>
                <a:spcPct val="90000"/>
              </a:lnSpc>
              <a:spcAft>
                <a:spcPts val="600"/>
              </a:spcAft>
            </a:pPr>
            <a:endParaRPr lang="en-US" sz="4000" dirty="0">
              <a:latin typeface="Aptos" panose="020B0004020202020204" pitchFamily="34" charset="0"/>
            </a:endParaRPr>
          </a:p>
          <a:p>
            <a:pPr algn="ctr" defTabSz="914400">
              <a:lnSpc>
                <a:spcPct val="90000"/>
              </a:lnSpc>
              <a:spcAft>
                <a:spcPts val="600"/>
              </a:spcAft>
            </a:pPr>
            <a:endParaRPr lang="en-US" sz="4000" dirty="0">
              <a:latin typeface="Aptos" panose="020B0004020202020204" pitchFamily="34" charset="0"/>
            </a:endParaRPr>
          </a:p>
        </p:txBody>
      </p:sp>
    </p:spTree>
    <p:extLst>
      <p:ext uri="{BB962C8B-B14F-4D97-AF65-F5344CB8AC3E}">
        <p14:creationId xmlns:p14="http://schemas.microsoft.com/office/powerpoint/2010/main" val="118528380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2">
            <a:extLst>
              <a:ext uri="{FF2B5EF4-FFF2-40B4-BE49-F238E27FC236}">
                <a16:creationId xmlns:a16="http://schemas.microsoft.com/office/drawing/2014/main" id="{DCE4A3DF-8B6E-E50D-99F9-9A9FF0574F7B}"/>
              </a:ext>
            </a:extLst>
          </p:cNvPr>
          <p:cNvGraphicFramePr>
            <a:graphicFrameLocks noGrp="1"/>
          </p:cNvGraphicFramePr>
          <p:nvPr>
            <p:extLst>
              <p:ext uri="{D42A27DB-BD31-4B8C-83A1-F6EECF244321}">
                <p14:modId xmlns:p14="http://schemas.microsoft.com/office/powerpoint/2010/main" val="1207867377"/>
              </p:ext>
            </p:extLst>
          </p:nvPr>
        </p:nvGraphicFramePr>
        <p:xfrm>
          <a:off x="808892" y="925805"/>
          <a:ext cx="16923433" cy="8106840"/>
        </p:xfrm>
        <a:graphic>
          <a:graphicData uri="http://schemas.openxmlformats.org/drawingml/2006/table">
            <a:tbl>
              <a:tblPr firstRow="1" bandRow="1">
                <a:tableStyleId>{5C22544A-7EE6-4342-B048-85BDC9FD1C3A}</a:tableStyleId>
              </a:tblPr>
              <a:tblGrid>
                <a:gridCol w="2932010">
                  <a:extLst>
                    <a:ext uri="{9D8B030D-6E8A-4147-A177-3AD203B41FA5}">
                      <a16:colId xmlns:a16="http://schemas.microsoft.com/office/drawing/2014/main" val="2487348262"/>
                    </a:ext>
                  </a:extLst>
                </a:gridCol>
                <a:gridCol w="4221041">
                  <a:extLst>
                    <a:ext uri="{9D8B030D-6E8A-4147-A177-3AD203B41FA5}">
                      <a16:colId xmlns:a16="http://schemas.microsoft.com/office/drawing/2014/main" val="2932193925"/>
                    </a:ext>
                  </a:extLst>
                </a:gridCol>
                <a:gridCol w="3512615">
                  <a:extLst>
                    <a:ext uri="{9D8B030D-6E8A-4147-A177-3AD203B41FA5}">
                      <a16:colId xmlns:a16="http://schemas.microsoft.com/office/drawing/2014/main" val="3617014621"/>
                    </a:ext>
                  </a:extLst>
                </a:gridCol>
                <a:gridCol w="2302386">
                  <a:extLst>
                    <a:ext uri="{9D8B030D-6E8A-4147-A177-3AD203B41FA5}">
                      <a16:colId xmlns:a16="http://schemas.microsoft.com/office/drawing/2014/main" val="1051998683"/>
                    </a:ext>
                  </a:extLst>
                </a:gridCol>
                <a:gridCol w="3955381">
                  <a:extLst>
                    <a:ext uri="{9D8B030D-6E8A-4147-A177-3AD203B41FA5}">
                      <a16:colId xmlns:a16="http://schemas.microsoft.com/office/drawing/2014/main" val="777101655"/>
                    </a:ext>
                  </a:extLst>
                </a:gridCol>
              </a:tblGrid>
              <a:tr h="696014">
                <a:tc>
                  <a:txBody>
                    <a:bodyPr/>
                    <a:lstStyle/>
                    <a:p>
                      <a:pPr algn="ctr"/>
                      <a:endParaRPr lang="en-US" sz="2000" dirty="0">
                        <a:solidFill>
                          <a:schemeClr val="tx1">
                            <a:lumMod val="75000"/>
                            <a:lumOff val="25000"/>
                          </a:schemeClr>
                        </a:solidFill>
                        <a:latin typeface="Aptos" panose="020B0004020202020204" pitchFamily="34" charset="0"/>
                      </a:endParaRPr>
                    </a:p>
                  </a:txBody>
                  <a:tcPr anchor="ctr">
                    <a:solidFill>
                      <a:schemeClr val="tx1">
                        <a:lumMod val="75000"/>
                        <a:lumOff val="25000"/>
                      </a:schemeClr>
                    </a:solidFill>
                  </a:tcPr>
                </a:tc>
                <a:tc>
                  <a:txBody>
                    <a:bodyPr/>
                    <a:lstStyle/>
                    <a:p>
                      <a:pPr algn="ctr"/>
                      <a:r>
                        <a:rPr lang="en-US" sz="2000" dirty="0">
                          <a:solidFill>
                            <a:schemeClr val="bg1"/>
                          </a:solidFill>
                          <a:latin typeface="Aptos" panose="020B0004020202020204" pitchFamily="34" charset="0"/>
                        </a:rPr>
                        <a:t>Healthcare Flexible Spending Account</a:t>
                      </a:r>
                    </a:p>
                  </a:txBody>
                  <a:tcPr anchor="ctr">
                    <a:solidFill>
                      <a:schemeClr val="tx1">
                        <a:lumMod val="75000"/>
                        <a:lumOff val="25000"/>
                      </a:schemeClr>
                    </a:solidFill>
                  </a:tcPr>
                </a:tc>
                <a:tc>
                  <a:txBody>
                    <a:bodyPr/>
                    <a:lstStyle/>
                    <a:p>
                      <a:pPr algn="ctr"/>
                      <a:r>
                        <a:rPr lang="en-US" sz="2000" dirty="0">
                          <a:solidFill>
                            <a:schemeClr val="bg1"/>
                          </a:solidFill>
                          <a:latin typeface="Aptos" panose="020B0004020202020204" pitchFamily="34" charset="0"/>
                        </a:rPr>
                        <a:t>Limited Purpose Flexible Spending Account </a:t>
                      </a:r>
                    </a:p>
                  </a:txBody>
                  <a:tcPr anchor="ctr">
                    <a:solidFill>
                      <a:schemeClr val="tx1">
                        <a:lumMod val="75000"/>
                        <a:lumOff val="25000"/>
                      </a:schemeClr>
                    </a:solidFill>
                  </a:tcPr>
                </a:tc>
                <a:tc>
                  <a:txBody>
                    <a:bodyPr/>
                    <a:lstStyle/>
                    <a:p>
                      <a:pPr algn="ctr"/>
                      <a:r>
                        <a:rPr lang="en-US" sz="2000" dirty="0">
                          <a:solidFill>
                            <a:schemeClr val="bg1"/>
                          </a:solidFill>
                          <a:latin typeface="Aptos" panose="020B0004020202020204" pitchFamily="34" charset="0"/>
                        </a:rPr>
                        <a:t>Health Savings Account (HSA)</a:t>
                      </a:r>
                    </a:p>
                  </a:txBody>
                  <a:tcPr anchor="ctr">
                    <a:solidFill>
                      <a:schemeClr val="tx1">
                        <a:lumMod val="75000"/>
                        <a:lumOff val="25000"/>
                      </a:schemeClr>
                    </a:solidFill>
                  </a:tcPr>
                </a:tc>
                <a:tc>
                  <a:txBody>
                    <a:bodyPr/>
                    <a:lstStyle/>
                    <a:p>
                      <a:pPr algn="ctr"/>
                      <a:r>
                        <a:rPr lang="en-US" sz="2000" dirty="0">
                          <a:solidFill>
                            <a:schemeClr val="bg1"/>
                          </a:solidFill>
                          <a:latin typeface="Aptos" panose="020B0004020202020204" pitchFamily="34" charset="0"/>
                        </a:rPr>
                        <a:t>Dependent Care </a:t>
                      </a:r>
                    </a:p>
                  </a:txBody>
                  <a:tcPr anchor="ctr">
                    <a:solidFill>
                      <a:schemeClr val="tx1">
                        <a:lumMod val="75000"/>
                        <a:lumOff val="25000"/>
                      </a:schemeClr>
                    </a:solidFill>
                  </a:tcPr>
                </a:tc>
                <a:extLst>
                  <a:ext uri="{0D108BD9-81ED-4DB2-BD59-A6C34878D82A}">
                    <a16:rowId xmlns:a16="http://schemas.microsoft.com/office/drawing/2014/main" val="4084803403"/>
                  </a:ext>
                </a:extLst>
              </a:tr>
              <a:tr h="1080410">
                <a:tc>
                  <a:txBody>
                    <a:bodyPr/>
                    <a:lstStyle/>
                    <a:p>
                      <a:pPr algn="ctr"/>
                      <a:r>
                        <a:rPr lang="en-US" sz="1800" b="1" dirty="0">
                          <a:solidFill>
                            <a:schemeClr val="tx1"/>
                          </a:solidFill>
                          <a:latin typeface="Aptos" panose="020B0004020202020204" pitchFamily="34" charset="0"/>
                        </a:rPr>
                        <a:t>Medical plan design</a:t>
                      </a:r>
                      <a:br>
                        <a:rPr lang="en-US" sz="1800" b="1" dirty="0">
                          <a:solidFill>
                            <a:schemeClr val="tx1"/>
                          </a:solidFill>
                          <a:latin typeface="Aptos" panose="020B0004020202020204" pitchFamily="34" charset="0"/>
                        </a:rPr>
                      </a:br>
                      <a:r>
                        <a:rPr lang="en-US" sz="1800" b="1" dirty="0">
                          <a:solidFill>
                            <a:schemeClr val="tx1"/>
                          </a:solidFill>
                          <a:latin typeface="Aptos" panose="020B0004020202020204" pitchFamily="34" charset="0"/>
                        </a:rPr>
                        <a:t>it pairs with</a:t>
                      </a:r>
                    </a:p>
                  </a:txBody>
                  <a:tcPr anchor="ctr">
                    <a:solidFill>
                      <a:schemeClr val="bg1">
                        <a:lumMod val="75000"/>
                      </a:schemeClr>
                    </a:solidFill>
                  </a:tcPr>
                </a:tc>
                <a:tc>
                  <a:txBody>
                    <a:bodyPr/>
                    <a:lstStyle/>
                    <a:p>
                      <a:pPr algn="ctr"/>
                      <a:r>
                        <a:rPr lang="en-US" sz="1800" dirty="0">
                          <a:solidFill>
                            <a:schemeClr val="bg1"/>
                          </a:solidFill>
                          <a:latin typeface="Aptos" panose="020B0004020202020204" pitchFamily="34" charset="0"/>
                        </a:rPr>
                        <a:t>PPO</a:t>
                      </a:r>
                    </a:p>
                  </a:txBody>
                  <a:tcPr anchor="ctr">
                    <a:solidFill>
                      <a:srgbClr val="C00000"/>
                    </a:solidFill>
                  </a:tcPr>
                </a:tc>
                <a:tc>
                  <a:txBody>
                    <a:bodyPr/>
                    <a:lstStyle/>
                    <a:p>
                      <a:pPr algn="ctr"/>
                      <a:r>
                        <a:rPr lang="en-US" sz="1800" dirty="0">
                          <a:solidFill>
                            <a:schemeClr val="tx1"/>
                          </a:solidFill>
                          <a:latin typeface="Aptos" panose="020B0004020202020204" pitchFamily="34" charset="0"/>
                        </a:rPr>
                        <a:t>HDHP/HSA</a:t>
                      </a:r>
                    </a:p>
                  </a:txBody>
                  <a:tcPr anchor="ctr">
                    <a:solidFill>
                      <a:schemeClr val="bg1">
                        <a:lumMod val="7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rPr>
                        <a:t>HDHP</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Aptos" panose="020B0004020202020204" pitchFamily="34" charset="0"/>
                          <a:ea typeface="+mn-ea"/>
                          <a:cs typeface="+mn-cs"/>
                        </a:rPr>
                        <a:t>PPO or HDHP</a:t>
                      </a:r>
                    </a:p>
                  </a:txBody>
                  <a:tcPr anchor="ctr">
                    <a:solidFill>
                      <a:schemeClr val="bg1">
                        <a:lumMod val="75000"/>
                      </a:schemeClr>
                    </a:solidFill>
                  </a:tcPr>
                </a:tc>
                <a:extLst>
                  <a:ext uri="{0D108BD9-81ED-4DB2-BD59-A6C34878D82A}">
                    <a16:rowId xmlns:a16="http://schemas.microsoft.com/office/drawing/2014/main" val="1368527085"/>
                  </a:ext>
                </a:extLst>
              </a:tr>
              <a:tr h="1893101">
                <a:tc>
                  <a:txBody>
                    <a:bodyPr/>
                    <a:lstStyle/>
                    <a:p>
                      <a:pPr algn="ctr"/>
                      <a:r>
                        <a:rPr lang="en-US" sz="1800" b="1" dirty="0">
                          <a:solidFill>
                            <a:schemeClr val="tx1"/>
                          </a:solidFill>
                          <a:latin typeface="Aptos" panose="020B0004020202020204" pitchFamily="34" charset="0"/>
                        </a:rPr>
                        <a:t>Use it to pay</a:t>
                      </a:r>
                    </a:p>
                  </a:txBody>
                  <a:tcPr anchor="ctr">
                    <a:solidFill>
                      <a:schemeClr val="bg1">
                        <a:lumMod val="75000"/>
                      </a:schemeClr>
                    </a:solidFill>
                  </a:tcPr>
                </a:tc>
                <a:tc>
                  <a:txBody>
                    <a:bodyPr/>
                    <a:lstStyle/>
                    <a:p>
                      <a:pPr algn="ctr"/>
                      <a:r>
                        <a:rPr lang="en-US" sz="1800" dirty="0">
                          <a:solidFill>
                            <a:schemeClr val="bg1"/>
                          </a:solidFill>
                          <a:latin typeface="Aptos" panose="020B0004020202020204" pitchFamily="34" charset="0"/>
                        </a:rPr>
                        <a:t>Eligible healthcare expenses (medical, dental, vision). </a:t>
                      </a:r>
                      <a:br>
                        <a:rPr lang="en-US" sz="1800" dirty="0">
                          <a:solidFill>
                            <a:schemeClr val="bg1"/>
                          </a:solidFill>
                          <a:latin typeface="Aptos" panose="020B0004020202020204" pitchFamily="34" charset="0"/>
                        </a:rPr>
                      </a:br>
                      <a:r>
                        <a:rPr lang="en-US" sz="1800" dirty="0">
                          <a:solidFill>
                            <a:schemeClr val="bg1"/>
                          </a:solidFill>
                          <a:latin typeface="Aptos" panose="020B0004020202020204" pitchFamily="34" charset="0"/>
                        </a:rPr>
                        <a:t>Employer can further define.</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ptos" panose="020B0004020202020204" pitchFamily="34" charset="0"/>
                        </a:rPr>
                        <a:t>Eligible dental and </a:t>
                      </a:r>
                      <a:br>
                        <a:rPr lang="en-US" sz="1800" dirty="0">
                          <a:solidFill>
                            <a:schemeClr val="tx1"/>
                          </a:solidFill>
                          <a:latin typeface="Aptos" panose="020B0004020202020204" pitchFamily="34" charset="0"/>
                        </a:rPr>
                      </a:br>
                      <a:r>
                        <a:rPr lang="en-US" sz="1800" dirty="0">
                          <a:solidFill>
                            <a:schemeClr val="tx1"/>
                          </a:solidFill>
                          <a:latin typeface="Aptos" panose="020B0004020202020204" pitchFamily="34" charset="0"/>
                        </a:rPr>
                        <a:t>vision expenses only</a:t>
                      </a:r>
                    </a:p>
                  </a:txBody>
                  <a:tcPr anchor="ctr">
                    <a:solidFill>
                      <a:schemeClr val="bg1">
                        <a:lumMod val="7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rPr>
                        <a:t>Eligible health care expenses (medical, dental, vision), COBRA premiums, long-term care premiums</a:t>
                      </a:r>
                    </a:p>
                  </a:txBody>
                  <a:tcPr anchor="ctr">
                    <a:solidFill>
                      <a:srgbClr val="C00000"/>
                    </a:solidFill>
                  </a:tcPr>
                </a:tc>
                <a:tc>
                  <a:txBody>
                    <a:bodyPr/>
                    <a:lstStyle/>
                    <a:p>
                      <a:pPr algn="ctr"/>
                      <a:r>
                        <a:rPr lang="en-US" sz="1800" dirty="0">
                          <a:solidFill>
                            <a:schemeClr val="tx1"/>
                          </a:solidFill>
                          <a:latin typeface="Aptos" panose="020B0004020202020204" pitchFamily="34" charset="0"/>
                        </a:rPr>
                        <a:t>Eligible services such </a:t>
                      </a:r>
                      <a:br>
                        <a:rPr lang="en-US" sz="1800" dirty="0">
                          <a:solidFill>
                            <a:schemeClr val="tx1"/>
                          </a:solidFill>
                          <a:latin typeface="Aptos" panose="020B0004020202020204" pitchFamily="34" charset="0"/>
                        </a:rPr>
                      </a:br>
                      <a:r>
                        <a:rPr lang="en-US" sz="1800" dirty="0">
                          <a:solidFill>
                            <a:schemeClr val="tx1"/>
                          </a:solidFill>
                          <a:latin typeface="Aptos" panose="020B0004020202020204" pitchFamily="34" charset="0"/>
                        </a:rPr>
                        <a:t>as preschool, summer day camp, before and after school programs, and child/adult daycare. Can’t be used </a:t>
                      </a:r>
                      <a:br>
                        <a:rPr lang="en-US" sz="1800" dirty="0">
                          <a:solidFill>
                            <a:schemeClr val="tx1"/>
                          </a:solidFill>
                          <a:latin typeface="Aptos" panose="020B0004020202020204" pitchFamily="34" charset="0"/>
                        </a:rPr>
                      </a:br>
                      <a:r>
                        <a:rPr lang="en-US" sz="1800" dirty="0">
                          <a:solidFill>
                            <a:schemeClr val="tx1"/>
                          </a:solidFill>
                          <a:latin typeface="Aptos" panose="020B0004020202020204" pitchFamily="34" charset="0"/>
                        </a:rPr>
                        <a:t>on their expenses if both parents aren’t working.</a:t>
                      </a:r>
                    </a:p>
                  </a:txBody>
                  <a:tcPr anchor="ctr">
                    <a:solidFill>
                      <a:schemeClr val="bg1">
                        <a:lumMod val="75000"/>
                      </a:schemeClr>
                    </a:solidFill>
                  </a:tcPr>
                </a:tc>
                <a:extLst>
                  <a:ext uri="{0D108BD9-81ED-4DB2-BD59-A6C34878D82A}">
                    <a16:rowId xmlns:a16="http://schemas.microsoft.com/office/drawing/2014/main" val="1132684685"/>
                  </a:ext>
                </a:extLst>
              </a:tr>
              <a:tr h="612357">
                <a:tc>
                  <a:txBody>
                    <a:bodyPr/>
                    <a:lstStyle/>
                    <a:p>
                      <a:pPr algn="ctr"/>
                      <a:r>
                        <a:rPr lang="en-US" sz="1800" b="1" dirty="0">
                          <a:solidFill>
                            <a:schemeClr val="tx1"/>
                          </a:solidFill>
                          <a:latin typeface="Aptos" panose="020B0004020202020204" pitchFamily="34" charset="0"/>
                        </a:rPr>
                        <a:t>Who contributes</a:t>
                      </a:r>
                    </a:p>
                  </a:txBody>
                  <a:tcPr anchor="ctr">
                    <a:solidFill>
                      <a:schemeClr val="bg1">
                        <a:lumMod val="75000"/>
                      </a:schemeClr>
                    </a:solidFill>
                  </a:tcPr>
                </a:tc>
                <a:tc>
                  <a:txBody>
                    <a:bodyPr/>
                    <a:lstStyle/>
                    <a:p>
                      <a:pPr algn="ctr"/>
                      <a:r>
                        <a:rPr lang="en-US" sz="1800" dirty="0">
                          <a:solidFill>
                            <a:schemeClr val="bg1"/>
                          </a:solidFill>
                          <a:latin typeface="Aptos" panose="020B0004020202020204" pitchFamily="34" charset="0"/>
                        </a:rPr>
                        <a:t>You</a:t>
                      </a:r>
                    </a:p>
                  </a:txBody>
                  <a:tcPr anchor="ctr">
                    <a:solidFill>
                      <a:srgbClr val="C00000"/>
                    </a:solidFill>
                  </a:tcPr>
                </a:tc>
                <a:tc>
                  <a:txBody>
                    <a:bodyPr/>
                    <a:lstStyle/>
                    <a:p>
                      <a:pPr algn="ctr"/>
                      <a:r>
                        <a:rPr lang="en-US" sz="1800" dirty="0">
                          <a:solidFill>
                            <a:schemeClr val="tx1"/>
                          </a:solidFill>
                          <a:latin typeface="Aptos" panose="020B0004020202020204" pitchFamily="34" charset="0"/>
                        </a:rPr>
                        <a:t>You </a:t>
                      </a:r>
                    </a:p>
                  </a:txBody>
                  <a:tcPr anchor="ctr">
                    <a:solidFill>
                      <a:schemeClr val="bg1">
                        <a:lumMod val="75000"/>
                      </a:schemeClr>
                    </a:solidFill>
                  </a:tcPr>
                </a:tc>
                <a:tc>
                  <a:txBody>
                    <a:bodyPr/>
                    <a:lstStyle/>
                    <a:p>
                      <a:pPr algn="ctr"/>
                      <a:r>
                        <a:rPr lang="en-US" sz="1800" dirty="0">
                          <a:solidFill>
                            <a:schemeClr val="bg1"/>
                          </a:solidFill>
                          <a:latin typeface="Aptos" panose="020B0004020202020204" pitchFamily="34" charset="0"/>
                        </a:rPr>
                        <a:t>You and/or your Employer</a:t>
                      </a:r>
                    </a:p>
                  </a:txBody>
                  <a:tcPr anchor="ctr">
                    <a:solidFill>
                      <a:srgbClr val="C00000"/>
                    </a:solidFill>
                  </a:tcPr>
                </a:tc>
                <a:tc>
                  <a:txBody>
                    <a:bodyPr/>
                    <a:lstStyle/>
                    <a:p>
                      <a:pPr algn="ctr"/>
                      <a:r>
                        <a:rPr lang="en-US" sz="1800" dirty="0">
                          <a:solidFill>
                            <a:schemeClr val="tx1"/>
                          </a:solidFill>
                          <a:latin typeface="Aptos" panose="020B0004020202020204" pitchFamily="34" charset="0"/>
                        </a:rPr>
                        <a:t>You</a:t>
                      </a:r>
                    </a:p>
                  </a:txBody>
                  <a:tcPr anchor="ctr">
                    <a:solidFill>
                      <a:schemeClr val="bg1">
                        <a:lumMod val="75000"/>
                      </a:schemeClr>
                    </a:solidFill>
                  </a:tcPr>
                </a:tc>
                <a:extLst>
                  <a:ext uri="{0D108BD9-81ED-4DB2-BD59-A6C34878D82A}">
                    <a16:rowId xmlns:a16="http://schemas.microsoft.com/office/drawing/2014/main" val="374914282"/>
                  </a:ext>
                </a:extLst>
              </a:tr>
              <a:tr h="874796">
                <a:tc>
                  <a:txBody>
                    <a:bodyPr/>
                    <a:lstStyle/>
                    <a:p>
                      <a:pPr algn="ctr"/>
                      <a:r>
                        <a:rPr lang="en-US" sz="1800" b="1" dirty="0">
                          <a:solidFill>
                            <a:schemeClr val="tx1"/>
                          </a:solidFill>
                          <a:latin typeface="Aptos" panose="020B0004020202020204" pitchFamily="34" charset="0"/>
                        </a:rPr>
                        <a:t>2025 contribution limits</a:t>
                      </a:r>
                    </a:p>
                  </a:txBody>
                  <a:tcPr anchor="ctr">
                    <a:solidFill>
                      <a:schemeClr val="bg1">
                        <a:lumMod val="75000"/>
                      </a:schemeClr>
                    </a:solidFill>
                  </a:tcPr>
                </a:tc>
                <a:tc>
                  <a:txBody>
                    <a:bodyPr/>
                    <a:lstStyle/>
                    <a:p>
                      <a:pPr algn="ctr"/>
                      <a:r>
                        <a:rPr lang="en-US" sz="1800" dirty="0">
                          <a:solidFill>
                            <a:schemeClr val="bg1"/>
                          </a:solidFill>
                          <a:latin typeface="Aptos" panose="020B0004020202020204" pitchFamily="34" charset="0"/>
                        </a:rPr>
                        <a:t>$3,300</a:t>
                      </a:r>
                    </a:p>
                  </a:txBody>
                  <a:tcPr anchor="ctr">
                    <a:solidFill>
                      <a:srgbClr val="C00000"/>
                    </a:solidFill>
                  </a:tcPr>
                </a:tc>
                <a:tc>
                  <a:txBody>
                    <a:bodyPr/>
                    <a:lstStyle/>
                    <a:p>
                      <a:pPr algn="ctr"/>
                      <a:r>
                        <a:rPr lang="en-US" sz="1800" dirty="0">
                          <a:solidFill>
                            <a:schemeClr val="tx1"/>
                          </a:solidFill>
                          <a:latin typeface="Aptos" panose="020B0004020202020204" pitchFamily="34" charset="0"/>
                        </a:rPr>
                        <a:t>$3,300</a:t>
                      </a:r>
                    </a:p>
                  </a:txBody>
                  <a:tcPr anchor="ctr">
                    <a:solidFill>
                      <a:schemeClr val="bg1">
                        <a:lumMod val="75000"/>
                      </a:schemeClr>
                    </a:solidFill>
                  </a:tcPr>
                </a:tc>
                <a:tc>
                  <a:txBody>
                    <a:bodyPr/>
                    <a:lstStyle/>
                    <a:p>
                      <a:pPr algn="ctr"/>
                      <a:r>
                        <a:rPr lang="en-US" sz="1800" dirty="0">
                          <a:solidFill>
                            <a:schemeClr val="bg1"/>
                          </a:solidFill>
                          <a:latin typeface="Aptos" panose="020B0004020202020204" pitchFamily="34" charset="0"/>
                        </a:rPr>
                        <a:t>$4,300 employee only</a:t>
                      </a:r>
                      <a:br>
                        <a:rPr lang="en-US" sz="1800" dirty="0">
                          <a:solidFill>
                            <a:schemeClr val="bg1"/>
                          </a:solidFill>
                          <a:latin typeface="Aptos" panose="020B0004020202020204" pitchFamily="34" charset="0"/>
                        </a:rPr>
                      </a:br>
                      <a:r>
                        <a:rPr lang="en-US" sz="1800" dirty="0">
                          <a:solidFill>
                            <a:schemeClr val="bg1"/>
                          </a:solidFill>
                          <a:latin typeface="Aptos" panose="020B0004020202020204" pitchFamily="34" charset="0"/>
                        </a:rPr>
                        <a:t>$8,550 family</a:t>
                      </a:r>
                    </a:p>
                  </a:txBody>
                  <a:tcPr anchor="ctr">
                    <a:solidFill>
                      <a:srgbClr val="C00000"/>
                    </a:solidFill>
                  </a:tcPr>
                </a:tc>
                <a:tc>
                  <a:txBody>
                    <a:bodyPr/>
                    <a:lstStyle/>
                    <a:p>
                      <a:pPr algn="ctr"/>
                      <a:r>
                        <a:rPr lang="en-US" sz="1800" dirty="0">
                          <a:solidFill>
                            <a:schemeClr val="tx1"/>
                          </a:solidFill>
                          <a:latin typeface="Aptos" panose="020B0004020202020204" pitchFamily="34" charset="0"/>
                        </a:rPr>
                        <a:t>$5,000</a:t>
                      </a:r>
                    </a:p>
                  </a:txBody>
                  <a:tcPr anchor="ctr">
                    <a:solidFill>
                      <a:schemeClr val="bg1">
                        <a:lumMod val="75000"/>
                      </a:schemeClr>
                    </a:solidFill>
                  </a:tcPr>
                </a:tc>
                <a:extLst>
                  <a:ext uri="{0D108BD9-81ED-4DB2-BD59-A6C34878D82A}">
                    <a16:rowId xmlns:a16="http://schemas.microsoft.com/office/drawing/2014/main" val="2996055284"/>
                  </a:ext>
                </a:extLst>
              </a:tr>
              <a:tr h="100869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ptos" panose="020B0004020202020204" pitchFamily="34" charset="0"/>
                        </a:rPr>
                        <a:t>Does the balance</a:t>
                      </a:r>
                      <a:br>
                        <a:rPr lang="en-US" sz="1800" b="1" dirty="0">
                          <a:solidFill>
                            <a:schemeClr val="tx1"/>
                          </a:solidFill>
                          <a:latin typeface="Aptos" panose="020B0004020202020204" pitchFamily="34" charset="0"/>
                        </a:rPr>
                      </a:br>
                      <a:r>
                        <a:rPr lang="en-US" sz="1800" b="1" dirty="0">
                          <a:solidFill>
                            <a:schemeClr val="tx1"/>
                          </a:solidFill>
                          <a:latin typeface="Aptos" panose="020B0004020202020204" pitchFamily="34" charset="0"/>
                        </a:rPr>
                        <a:t>roll over?</a:t>
                      </a:r>
                    </a:p>
                  </a:txBody>
                  <a:tcPr anchor="ctr">
                    <a:solidFill>
                      <a:schemeClr val="bg1">
                        <a:lumMod val="7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rPr>
                        <a:t>May allow roll over or a grace period, not both. If roll over, allowed up to $660.</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ptos" panose="020B0004020202020204" pitchFamily="34" charset="0"/>
                        </a:rPr>
                        <a:t>May allow roll over or a grace period, not both. If roll over, allowed up to $660.</a:t>
                      </a:r>
                    </a:p>
                  </a:txBody>
                  <a:tcPr anchor="ctr">
                    <a:solidFill>
                      <a:schemeClr val="bg1">
                        <a:lumMod val="75000"/>
                      </a:schemeClr>
                    </a:solidFill>
                  </a:tcPr>
                </a:tc>
                <a:tc>
                  <a:txBody>
                    <a:bodyPr/>
                    <a:lstStyle/>
                    <a:p>
                      <a:pPr algn="ctr"/>
                      <a:r>
                        <a:rPr lang="en-US" sz="1800" dirty="0">
                          <a:solidFill>
                            <a:schemeClr val="bg1"/>
                          </a:solidFill>
                          <a:latin typeface="Aptos" panose="020B0004020202020204" pitchFamily="34" charset="0"/>
                        </a:rPr>
                        <a:t>Yes</a:t>
                      </a:r>
                    </a:p>
                  </a:txBody>
                  <a:tcPr anchor="ctr">
                    <a:solidFill>
                      <a:srgbClr val="C00000"/>
                    </a:solidFill>
                  </a:tcPr>
                </a:tc>
                <a:tc>
                  <a:txBody>
                    <a:bodyPr/>
                    <a:lstStyle/>
                    <a:p>
                      <a:pPr algn="ctr"/>
                      <a:r>
                        <a:rPr lang="en-US" sz="1800" dirty="0">
                          <a:solidFill>
                            <a:schemeClr val="tx1"/>
                          </a:solidFill>
                          <a:latin typeface="Aptos" panose="020B0004020202020204" pitchFamily="34" charset="0"/>
                        </a:rPr>
                        <a:t>May include a 2.5-month grace period to use your money before it is forfeited.</a:t>
                      </a:r>
                    </a:p>
                  </a:txBody>
                  <a:tcPr anchor="ctr">
                    <a:solidFill>
                      <a:schemeClr val="bg1">
                        <a:lumMod val="75000"/>
                      </a:schemeClr>
                    </a:solidFill>
                  </a:tcPr>
                </a:tc>
                <a:extLst>
                  <a:ext uri="{0D108BD9-81ED-4DB2-BD59-A6C34878D82A}">
                    <a16:rowId xmlns:a16="http://schemas.microsoft.com/office/drawing/2014/main" val="2557247272"/>
                  </a:ext>
                </a:extLst>
              </a:tr>
              <a:tr h="61235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ptos" panose="020B0004020202020204" pitchFamily="34" charset="0"/>
                        </a:rPr>
                        <a:t>Other information</a:t>
                      </a:r>
                    </a:p>
                  </a:txBody>
                  <a:tcPr anchor="ctr">
                    <a:solidFill>
                      <a:schemeClr val="bg1">
                        <a:lumMod val="7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rPr>
                        <a:t>Funds available first </a:t>
                      </a:r>
                      <a:br>
                        <a:rPr lang="en-US" sz="1800" dirty="0">
                          <a:solidFill>
                            <a:schemeClr val="bg1"/>
                          </a:solidFill>
                          <a:latin typeface="Aptos" panose="020B0004020202020204" pitchFamily="34" charset="0"/>
                        </a:rPr>
                      </a:br>
                      <a:r>
                        <a:rPr lang="en-US" sz="1800" dirty="0">
                          <a:solidFill>
                            <a:schemeClr val="bg1"/>
                          </a:solidFill>
                          <a:latin typeface="Aptos" panose="020B0004020202020204" pitchFamily="34" charset="0"/>
                        </a:rPr>
                        <a:t>day of plan year.</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ptos" panose="020B0004020202020204" pitchFamily="34" charset="0"/>
                        </a:rPr>
                        <a:t>Funds available first </a:t>
                      </a:r>
                      <a:br>
                        <a:rPr lang="en-US" sz="1800" dirty="0">
                          <a:solidFill>
                            <a:schemeClr val="tx1"/>
                          </a:solidFill>
                          <a:latin typeface="Aptos" panose="020B0004020202020204" pitchFamily="34" charset="0"/>
                        </a:rPr>
                      </a:br>
                      <a:r>
                        <a:rPr lang="en-US" sz="1800" dirty="0">
                          <a:solidFill>
                            <a:schemeClr val="tx1"/>
                          </a:solidFill>
                          <a:latin typeface="Aptos" panose="020B0004020202020204" pitchFamily="34" charset="0"/>
                        </a:rPr>
                        <a:t>day of plan year.</a:t>
                      </a:r>
                    </a:p>
                  </a:txBody>
                  <a:tcPr anchor="ctr">
                    <a:solidFill>
                      <a:schemeClr val="bg1">
                        <a:lumMod val="75000"/>
                      </a:schemeClr>
                    </a:solidFill>
                  </a:tcPr>
                </a:tc>
                <a:tc>
                  <a:txBody>
                    <a:bodyPr/>
                    <a:lstStyle/>
                    <a:p>
                      <a:pPr algn="ctr"/>
                      <a:r>
                        <a:rPr lang="en-US" sz="1800" dirty="0">
                          <a:solidFill>
                            <a:schemeClr val="bg1"/>
                          </a:solidFill>
                          <a:latin typeface="Aptos" panose="020B0004020202020204" pitchFamily="34" charset="0"/>
                        </a:rPr>
                        <a:t>Portable</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ptos" panose="020B0004020202020204" pitchFamily="34" charset="0"/>
                        </a:rPr>
                        <a:t>Funds available first </a:t>
                      </a:r>
                      <a:br>
                        <a:rPr lang="en-US" sz="1800" dirty="0">
                          <a:solidFill>
                            <a:schemeClr val="tx1"/>
                          </a:solidFill>
                          <a:latin typeface="Aptos" panose="020B0004020202020204" pitchFamily="34" charset="0"/>
                        </a:rPr>
                      </a:br>
                      <a:r>
                        <a:rPr lang="en-US" sz="1800" dirty="0">
                          <a:solidFill>
                            <a:schemeClr val="tx1"/>
                          </a:solidFill>
                          <a:latin typeface="Aptos" panose="020B0004020202020204" pitchFamily="34" charset="0"/>
                        </a:rPr>
                        <a:t>day of plan year.</a:t>
                      </a:r>
                    </a:p>
                  </a:txBody>
                  <a:tcPr anchor="ctr">
                    <a:solidFill>
                      <a:schemeClr val="bg1">
                        <a:lumMod val="75000"/>
                      </a:schemeClr>
                    </a:solidFill>
                  </a:tcPr>
                </a:tc>
                <a:extLst>
                  <a:ext uri="{0D108BD9-81ED-4DB2-BD59-A6C34878D82A}">
                    <a16:rowId xmlns:a16="http://schemas.microsoft.com/office/drawing/2014/main" val="3807181035"/>
                  </a:ext>
                </a:extLst>
              </a:tr>
              <a:tr h="588959">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ptos" panose="020B0004020202020204" pitchFamily="34" charset="0"/>
                        </a:rPr>
                        <a:t>Tax Impact </a:t>
                      </a:r>
                    </a:p>
                  </a:txBody>
                  <a:tcPr anchor="ctr">
                    <a:solidFill>
                      <a:schemeClr val="bg1">
                        <a:lumMod val="7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rPr>
                        <a:t>Pre-Tax</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ptos" panose="020B0004020202020204" pitchFamily="34" charset="0"/>
                        </a:rPr>
                        <a:t>Pre-Tax</a:t>
                      </a:r>
                    </a:p>
                  </a:txBody>
                  <a:tcPr anchor="ctr">
                    <a:solidFill>
                      <a:schemeClr val="bg1">
                        <a:lumMod val="75000"/>
                      </a:schemeClr>
                    </a:solidFill>
                  </a:tcPr>
                </a:tc>
                <a:tc>
                  <a:txBody>
                    <a:bodyPr/>
                    <a:lstStyle/>
                    <a:p>
                      <a:pPr algn="ctr"/>
                      <a:r>
                        <a:rPr lang="en-US" sz="1800" dirty="0">
                          <a:solidFill>
                            <a:schemeClr val="bg1"/>
                          </a:solidFill>
                          <a:latin typeface="Aptos" panose="020B0004020202020204" pitchFamily="34" charset="0"/>
                        </a:rPr>
                        <a:t>Pre-Tax</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ptos" panose="020B0004020202020204" pitchFamily="34" charset="0"/>
                        </a:rPr>
                        <a:t>Pre-Tax</a:t>
                      </a:r>
                    </a:p>
                  </a:txBody>
                  <a:tcPr anchor="ctr">
                    <a:solidFill>
                      <a:schemeClr val="bg1">
                        <a:lumMod val="75000"/>
                      </a:schemeClr>
                    </a:solidFill>
                  </a:tcPr>
                </a:tc>
                <a:extLst>
                  <a:ext uri="{0D108BD9-81ED-4DB2-BD59-A6C34878D82A}">
                    <a16:rowId xmlns:a16="http://schemas.microsoft.com/office/drawing/2014/main" val="1763723531"/>
                  </a:ext>
                </a:extLst>
              </a:tr>
              <a:tr h="61235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ptos" panose="020B0004020202020204" pitchFamily="34" charset="0"/>
                        </a:rPr>
                        <a:t>Funds</a:t>
                      </a:r>
                    </a:p>
                  </a:txBody>
                  <a:tcPr anchor="ctr">
                    <a:solidFill>
                      <a:schemeClr val="bg1">
                        <a:lumMod val="7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rPr>
                        <a:t>These funds will expire if not used</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ptos" panose="020B0004020202020204" pitchFamily="34" charset="0"/>
                        </a:rPr>
                        <a:t>These funds will expire if not used</a:t>
                      </a:r>
                    </a:p>
                  </a:txBody>
                  <a:tcPr anchor="ctr">
                    <a:solidFill>
                      <a:schemeClr val="bg1">
                        <a:lumMod val="75000"/>
                      </a:schemeClr>
                    </a:solidFill>
                  </a:tcPr>
                </a:tc>
                <a:tc>
                  <a:txBody>
                    <a:bodyPr/>
                    <a:lstStyle/>
                    <a:p>
                      <a:pPr algn="ctr"/>
                      <a:r>
                        <a:rPr lang="en-US" sz="1800" dirty="0">
                          <a:solidFill>
                            <a:schemeClr val="bg1"/>
                          </a:solidFill>
                          <a:latin typeface="Aptos" panose="020B0004020202020204" pitchFamily="34" charset="0"/>
                        </a:rPr>
                        <a:t>These funds do not expire, they roll over</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ptos" panose="020B0004020202020204" pitchFamily="34" charset="0"/>
                        </a:rPr>
                        <a:t>These funds will expire if not used</a:t>
                      </a:r>
                    </a:p>
                  </a:txBody>
                  <a:tcPr anchor="ctr">
                    <a:solidFill>
                      <a:schemeClr val="bg1">
                        <a:lumMod val="75000"/>
                      </a:schemeClr>
                    </a:solidFill>
                  </a:tcPr>
                </a:tc>
                <a:extLst>
                  <a:ext uri="{0D108BD9-81ED-4DB2-BD59-A6C34878D82A}">
                    <a16:rowId xmlns:a16="http://schemas.microsoft.com/office/drawing/2014/main" val="104091824"/>
                  </a:ext>
                </a:extLst>
              </a:tr>
            </a:tbl>
          </a:graphicData>
        </a:graphic>
      </p:graphicFrame>
      <p:sp>
        <p:nvSpPr>
          <p:cNvPr id="3" name="TextBox 2">
            <a:extLst>
              <a:ext uri="{FF2B5EF4-FFF2-40B4-BE49-F238E27FC236}">
                <a16:creationId xmlns:a16="http://schemas.microsoft.com/office/drawing/2014/main" id="{BB9F8CD9-DE16-BF35-994E-4A97A012A88F}"/>
              </a:ext>
            </a:extLst>
          </p:cNvPr>
          <p:cNvSpPr txBox="1"/>
          <p:nvPr/>
        </p:nvSpPr>
        <p:spPr>
          <a:xfrm>
            <a:off x="3214468" y="2475"/>
            <a:ext cx="11859064" cy="923330"/>
          </a:xfrm>
          <a:prstGeom prst="rect">
            <a:avLst/>
          </a:prstGeom>
          <a:noFill/>
        </p:spPr>
        <p:txBody>
          <a:bodyPr wrap="square" rtlCol="0">
            <a:spAutoFit/>
          </a:bodyPr>
          <a:lstStyle/>
          <a:p>
            <a:pPr algn="ctr"/>
            <a:r>
              <a:rPr lang="en-US" sz="1800" b="1" dirty="0">
                <a:latin typeface="Aptos" panose="020B0004020202020204" pitchFamily="34" charset="0"/>
              </a:rPr>
              <a:t>Employee Additional Savings Account Options:</a:t>
            </a:r>
          </a:p>
          <a:p>
            <a:pPr algn="ctr"/>
            <a:r>
              <a:rPr lang="en-US" sz="1800" b="1" dirty="0">
                <a:latin typeface="Aptos" panose="020B0004020202020204" pitchFamily="34" charset="0"/>
              </a:rPr>
              <a:t>Tap into the below accounts to cover your out-of-pocket expenses</a:t>
            </a:r>
          </a:p>
          <a:p>
            <a:pPr algn="ctr"/>
            <a:r>
              <a:rPr lang="en-US" sz="1800" b="1" dirty="0">
                <a:latin typeface="Aptos" panose="020B0004020202020204" pitchFamily="34" charset="0"/>
              </a:rPr>
              <a:t>Options are based on plan design PPO or HDHP/HSA </a:t>
            </a:r>
          </a:p>
        </p:txBody>
      </p:sp>
      <p:sp>
        <p:nvSpPr>
          <p:cNvPr id="4" name="TextBox 3">
            <a:extLst>
              <a:ext uri="{FF2B5EF4-FFF2-40B4-BE49-F238E27FC236}">
                <a16:creationId xmlns:a16="http://schemas.microsoft.com/office/drawing/2014/main" id="{32F11F7B-ED0E-9681-CAE4-C13D904A39C8}"/>
              </a:ext>
            </a:extLst>
          </p:cNvPr>
          <p:cNvSpPr txBox="1"/>
          <p:nvPr/>
        </p:nvSpPr>
        <p:spPr>
          <a:xfrm>
            <a:off x="808892" y="9131382"/>
            <a:ext cx="15235311" cy="338554"/>
          </a:xfrm>
          <a:prstGeom prst="rect">
            <a:avLst/>
          </a:prstGeom>
          <a:noFill/>
        </p:spPr>
        <p:txBody>
          <a:bodyPr wrap="square" rtlCol="0">
            <a:spAutoFit/>
          </a:bodyPr>
          <a:lstStyle/>
          <a:p>
            <a:r>
              <a:rPr lang="en-US" sz="1600" b="1" i="1" dirty="0">
                <a:latin typeface="Aptos" panose="020B0004020202020204" pitchFamily="34" charset="0"/>
              </a:rPr>
              <a:t>Contributions must stop 6 months prior to enrollment in Medicare Part A (Age 64 1/2 ) Please notify Human Resources. </a:t>
            </a:r>
          </a:p>
        </p:txBody>
      </p:sp>
    </p:spTree>
    <p:extLst>
      <p:ext uri="{BB962C8B-B14F-4D97-AF65-F5344CB8AC3E}">
        <p14:creationId xmlns:p14="http://schemas.microsoft.com/office/powerpoint/2010/main" val="427362867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CFE014-C8EC-2448-C41B-7EBC38E6CAA2}"/>
              </a:ext>
            </a:extLst>
          </p:cNvPr>
          <p:cNvSpPr txBox="1"/>
          <p:nvPr/>
        </p:nvSpPr>
        <p:spPr>
          <a:xfrm>
            <a:off x="886265" y="0"/>
            <a:ext cx="16515469" cy="1017202"/>
          </a:xfrm>
          <a:prstGeom prst="rect">
            <a:avLst/>
          </a:prstGeom>
          <a:noFill/>
        </p:spPr>
        <p:txBody>
          <a:bodyPr wrap="square" rtlCol="0">
            <a:spAutoFit/>
          </a:bodyPr>
          <a:lstStyle/>
          <a:p>
            <a:pPr algn="ctr">
              <a:lnSpc>
                <a:spcPts val="7400"/>
              </a:lnSpc>
            </a:pPr>
            <a:r>
              <a:rPr lang="en-US" sz="6000" dirty="0">
                <a:solidFill>
                  <a:schemeClr val="tx1">
                    <a:lumMod val="75000"/>
                    <a:lumOff val="25000"/>
                  </a:schemeClr>
                </a:solidFill>
                <a:latin typeface="Aptos" panose="020B0004020202020204" pitchFamily="34" charset="0"/>
              </a:rPr>
              <a:t>Medical Plan Design Premium Cost Comparison </a:t>
            </a:r>
          </a:p>
        </p:txBody>
      </p:sp>
      <p:sp>
        <p:nvSpPr>
          <p:cNvPr id="3" name="TextBox 2">
            <a:extLst>
              <a:ext uri="{FF2B5EF4-FFF2-40B4-BE49-F238E27FC236}">
                <a16:creationId xmlns:a16="http://schemas.microsoft.com/office/drawing/2014/main" id="{656DAB4A-C37C-7E3F-1682-C511771CA67D}"/>
              </a:ext>
            </a:extLst>
          </p:cNvPr>
          <p:cNvSpPr txBox="1"/>
          <p:nvPr/>
        </p:nvSpPr>
        <p:spPr>
          <a:xfrm>
            <a:off x="11057207" y="3291840"/>
            <a:ext cx="6471138" cy="5262979"/>
          </a:xfrm>
          <a:prstGeom prst="rect">
            <a:avLst/>
          </a:prstGeom>
          <a:noFill/>
        </p:spPr>
        <p:txBody>
          <a:bodyPr wrap="square" rtlCol="0">
            <a:spAutoFit/>
          </a:bodyPr>
          <a:lstStyle/>
          <a:p>
            <a:r>
              <a:rPr lang="en-US" sz="2800" dirty="0">
                <a:latin typeface="Aptos" panose="020B0004020202020204" pitchFamily="34" charset="0"/>
              </a:rPr>
              <a:t>While Ohio Wesleyan University has one medical plan and provider, Meritain, utilizing the Aetna network. This slide reflects the two different employee monthly premium costs determined by annual pay levels. </a:t>
            </a:r>
          </a:p>
          <a:p>
            <a:endParaRPr lang="en-US" sz="2800" dirty="0">
              <a:latin typeface="Aptos" panose="020B0004020202020204" pitchFamily="34" charset="0"/>
            </a:endParaRPr>
          </a:p>
          <a:p>
            <a:pPr marL="457200" indent="-457200">
              <a:buFont typeface="Arial" panose="020B0604020202020204" pitchFamily="34" charset="0"/>
              <a:buChar char="•"/>
            </a:pPr>
            <a:r>
              <a:rPr lang="en-US" sz="2800" dirty="0">
                <a:latin typeface="Aptos" panose="020B0004020202020204" pitchFamily="34" charset="0"/>
              </a:rPr>
              <a:t>PPO Plan: The employer + employee costs are </a:t>
            </a:r>
            <a:r>
              <a:rPr lang="en-US" sz="2800" b="1" i="1" dirty="0">
                <a:latin typeface="Aptos" panose="020B0004020202020204" pitchFamily="34" charset="0"/>
              </a:rPr>
              <a:t>higher</a:t>
            </a:r>
          </a:p>
          <a:p>
            <a:endParaRPr lang="en-US" sz="2800" dirty="0">
              <a:latin typeface="Aptos" panose="020B0004020202020204" pitchFamily="34" charset="0"/>
            </a:endParaRPr>
          </a:p>
          <a:p>
            <a:pPr marL="457200" indent="-457200">
              <a:buFont typeface="Arial" panose="020B0604020202020204" pitchFamily="34" charset="0"/>
              <a:buChar char="•"/>
            </a:pPr>
            <a:r>
              <a:rPr lang="en-US" sz="2800" dirty="0">
                <a:latin typeface="Aptos" panose="020B0004020202020204" pitchFamily="34" charset="0"/>
              </a:rPr>
              <a:t>HDHP/HSA: The employer + employee costs are </a:t>
            </a:r>
            <a:r>
              <a:rPr lang="en-US" sz="2800" b="1" i="1" dirty="0">
                <a:latin typeface="Aptos" panose="020B0004020202020204" pitchFamily="34" charset="0"/>
              </a:rPr>
              <a:t>lower</a:t>
            </a:r>
          </a:p>
        </p:txBody>
      </p:sp>
      <p:pic>
        <p:nvPicPr>
          <p:cNvPr id="5" name="Picture 4">
            <a:extLst>
              <a:ext uri="{FF2B5EF4-FFF2-40B4-BE49-F238E27FC236}">
                <a16:creationId xmlns:a16="http://schemas.microsoft.com/office/drawing/2014/main" id="{73C15FCD-E333-85D0-8508-21704BEBE5E4}"/>
              </a:ext>
            </a:extLst>
          </p:cNvPr>
          <p:cNvPicPr>
            <a:picLocks noChangeAspect="1"/>
          </p:cNvPicPr>
          <p:nvPr/>
        </p:nvPicPr>
        <p:blipFill>
          <a:blip r:embed="rId2"/>
          <a:stretch>
            <a:fillRect/>
          </a:stretch>
        </p:blipFill>
        <p:spPr>
          <a:xfrm>
            <a:off x="647166" y="1017202"/>
            <a:ext cx="9482701" cy="9271386"/>
          </a:xfrm>
          <a:prstGeom prst="rect">
            <a:avLst/>
          </a:prstGeom>
        </p:spPr>
      </p:pic>
    </p:spTree>
    <p:extLst>
      <p:ext uri="{BB962C8B-B14F-4D97-AF65-F5344CB8AC3E}">
        <p14:creationId xmlns:p14="http://schemas.microsoft.com/office/powerpoint/2010/main" val="9238758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a:extLst>
              <a:ext uri="{FF2B5EF4-FFF2-40B4-BE49-F238E27FC236}">
                <a16:creationId xmlns:a16="http://schemas.microsoft.com/office/drawing/2014/main" id="{4DD2DBD8-F442-D3E3-3272-E1FC15404B95}"/>
              </a:ext>
            </a:extLst>
          </p:cNvPr>
          <p:cNvSpPr txBox="1">
            <a:spLocks/>
          </p:cNvSpPr>
          <p:nvPr/>
        </p:nvSpPr>
        <p:spPr>
          <a:xfrm>
            <a:off x="151235" y="1378634"/>
            <a:ext cx="7969079" cy="1617785"/>
          </a:xfrm>
          <a:prstGeom prst="rect">
            <a:avLst/>
          </a:prstGeom>
        </p:spPr>
        <p:txBody>
          <a:bodyPr vert="horz" lIns="91440" tIns="45720" rIns="91440" bIns="45720" rtlCol="0" anchor="b">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nSpc>
                <a:spcPct val="100000"/>
              </a:lnSpc>
            </a:pPr>
            <a:r>
              <a:rPr lang="en-US" sz="3200" dirty="0">
                <a:latin typeface="Aptos" panose="020B0004020202020204" pitchFamily="34" charset="0"/>
                <a:ea typeface="Roboto" pitchFamily="2" charset="0"/>
                <a:cs typeface="Arial" panose="020B0604020202020204" pitchFamily="34" charset="0"/>
              </a:rPr>
              <a:t>Unsure about changing from the PPO plan design to the HDHP design?</a:t>
            </a:r>
          </a:p>
          <a:p>
            <a:pPr>
              <a:lnSpc>
                <a:spcPct val="100000"/>
              </a:lnSpc>
            </a:pPr>
            <a:endParaRPr lang="en-US" sz="3200" dirty="0">
              <a:latin typeface="Aptos" panose="020B0004020202020204" pitchFamily="34" charset="0"/>
              <a:ea typeface="Roboto" pitchFamily="2" charset="0"/>
              <a:cs typeface="Arial" panose="020B0604020202020204" pitchFamily="34" charset="0"/>
            </a:endParaRPr>
          </a:p>
          <a:p>
            <a:pPr>
              <a:lnSpc>
                <a:spcPct val="100000"/>
              </a:lnSpc>
            </a:pPr>
            <a:r>
              <a:rPr lang="en-US" sz="3200" dirty="0">
                <a:latin typeface="Aptos" panose="020B0004020202020204" pitchFamily="34" charset="0"/>
                <a:ea typeface="Roboto" pitchFamily="2" charset="0"/>
                <a:cs typeface="Arial" panose="020B0604020202020204" pitchFamily="34" charset="0"/>
              </a:rPr>
              <a:t>Use this tool to evaluate the cost difference for you! </a:t>
            </a:r>
          </a:p>
        </p:txBody>
      </p:sp>
      <p:sp>
        <p:nvSpPr>
          <p:cNvPr id="2" name="Oval 1">
            <a:extLst>
              <a:ext uri="{FF2B5EF4-FFF2-40B4-BE49-F238E27FC236}">
                <a16:creationId xmlns:a16="http://schemas.microsoft.com/office/drawing/2014/main" id="{5E89EE1D-0FB3-C1D3-3F1E-F00C436EEF48}"/>
              </a:ext>
            </a:extLst>
          </p:cNvPr>
          <p:cNvSpPr/>
          <p:nvPr/>
        </p:nvSpPr>
        <p:spPr>
          <a:xfrm>
            <a:off x="978613" y="3595831"/>
            <a:ext cx="6314321" cy="631432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Scan the QR code to compare plans, utilize your HSA and Life Insurance calculator, and more! </a:t>
            </a:r>
          </a:p>
        </p:txBody>
      </p:sp>
      <p:pic>
        <p:nvPicPr>
          <p:cNvPr id="8" name="Picture 7">
            <a:extLst>
              <a:ext uri="{FF2B5EF4-FFF2-40B4-BE49-F238E27FC236}">
                <a16:creationId xmlns:a16="http://schemas.microsoft.com/office/drawing/2014/main" id="{D27B7698-AD1C-8BC7-7D9D-E561226E61B5}"/>
              </a:ext>
            </a:extLst>
          </p:cNvPr>
          <p:cNvPicPr>
            <a:picLocks noChangeAspect="1"/>
          </p:cNvPicPr>
          <p:nvPr/>
        </p:nvPicPr>
        <p:blipFill>
          <a:blip r:embed="rId3"/>
          <a:stretch>
            <a:fillRect/>
          </a:stretch>
        </p:blipFill>
        <p:spPr>
          <a:xfrm>
            <a:off x="8120314" y="0"/>
            <a:ext cx="7973125" cy="10277233"/>
          </a:xfrm>
          <a:prstGeom prst="rect">
            <a:avLst/>
          </a:prstGeom>
        </p:spPr>
      </p:pic>
    </p:spTree>
    <p:extLst>
      <p:ext uri="{BB962C8B-B14F-4D97-AF65-F5344CB8AC3E}">
        <p14:creationId xmlns:p14="http://schemas.microsoft.com/office/powerpoint/2010/main" val="95426007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6"/>
          <p:cNvSpPr/>
          <p:nvPr/>
        </p:nvSpPr>
        <p:spPr>
          <a:xfrm>
            <a:off x="1347933" y="1535589"/>
            <a:ext cx="4884738" cy="4419601"/>
          </a:xfrm>
          <a:prstGeom prst="roundRect">
            <a:avLst>
              <a:gd name="adj" fmla="val 3963"/>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65804" y="308327"/>
            <a:ext cx="18288000" cy="990015"/>
          </a:xfrm>
          <a:prstGeom prst="rect">
            <a:avLst/>
          </a:prstGeom>
          <a:noFill/>
        </p:spPr>
        <p:txBody>
          <a:bodyPr wrap="square" rtlCol="0">
            <a:spAutoFit/>
          </a:bodyPr>
          <a:lstStyle/>
          <a:p>
            <a:pPr algn="ctr">
              <a:lnSpc>
                <a:spcPts val="7000"/>
              </a:lnSpc>
            </a:pPr>
            <a:r>
              <a:rPr lang="en-US" sz="6000" dirty="0">
                <a:solidFill>
                  <a:schemeClr val="tx1">
                    <a:lumMod val="75000"/>
                    <a:lumOff val="25000"/>
                  </a:schemeClr>
                </a:solidFill>
                <a:latin typeface="Aptos" panose="020B0004020202020204" pitchFamily="34" charset="0"/>
              </a:rPr>
              <a:t>RetireMed</a:t>
            </a:r>
          </a:p>
        </p:txBody>
      </p:sp>
      <p:sp>
        <p:nvSpPr>
          <p:cNvPr id="8" name="Прямоугольник 6"/>
          <p:cNvSpPr/>
          <p:nvPr/>
        </p:nvSpPr>
        <p:spPr>
          <a:xfrm>
            <a:off x="6498827" y="1530302"/>
            <a:ext cx="4884738" cy="4419601"/>
          </a:xfrm>
          <a:prstGeom prst="roundRect">
            <a:avLst>
              <a:gd name="adj" fmla="val 3963"/>
            </a:avLst>
          </a:prstGeom>
          <a:solidFill>
            <a:schemeClr val="bg1"/>
          </a:solidFill>
          <a:ln>
            <a:noFill/>
          </a:ln>
          <a:effectLst>
            <a:outerShdw blurRad="190500" dist="38100" dir="5400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13"/>
          <p:cNvSpPr/>
          <p:nvPr/>
        </p:nvSpPr>
        <p:spPr>
          <a:xfrm>
            <a:off x="3226824" y="5304558"/>
            <a:ext cx="1126958" cy="1126958"/>
          </a:xfrm>
          <a:prstGeom prst="ellipse">
            <a:avLst/>
          </a:prstGeom>
          <a:solidFill>
            <a:srgbClr val="C00000"/>
          </a:solidFill>
          <a:ln w="19050">
            <a:noFill/>
          </a:ln>
          <a:effectLst>
            <a:outerShdw blurRad="292100" dist="127000" dir="5400000" algn="ctr" rotWithShape="0">
              <a:schemeClr val="accent4">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sp>
        <p:nvSpPr>
          <p:cNvPr id="18" name="TextBox 17"/>
          <p:cNvSpPr txBox="1"/>
          <p:nvPr/>
        </p:nvSpPr>
        <p:spPr>
          <a:xfrm>
            <a:off x="1965868" y="3042433"/>
            <a:ext cx="3648868" cy="964367"/>
          </a:xfrm>
          <a:prstGeom prst="rect">
            <a:avLst/>
          </a:prstGeom>
          <a:noFill/>
        </p:spPr>
        <p:txBody>
          <a:bodyPr wrap="square" rtlCol="0">
            <a:spAutoFit/>
          </a:bodyPr>
          <a:lstStyle/>
          <a:p>
            <a:pPr algn="ctr">
              <a:lnSpc>
                <a:spcPct val="150000"/>
              </a:lnSpc>
              <a:spcBef>
                <a:spcPts val="1200"/>
              </a:spcBef>
            </a:pPr>
            <a:r>
              <a:rPr lang="en-US" sz="20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Working at age </a:t>
            </a:r>
            <a:br>
              <a:rPr lang="en-US" sz="20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br>
            <a:r>
              <a:rPr lang="en-US" sz="20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65 you have options</a:t>
            </a:r>
            <a:r>
              <a:rPr lang="en-US" sz="2000" kern="0" dirty="0">
                <a:solidFill>
                  <a:schemeClr val="bg2">
                    <a:lumMod val="25000"/>
                  </a:schemeClr>
                </a:solidFill>
                <a:latin typeface="Roboto Medium" panose="02000000000000000000" pitchFamily="2" charset="0"/>
                <a:ea typeface="Roboto Medium" panose="02000000000000000000" pitchFamily="2" charset="0"/>
                <a:cs typeface="Roboto Medium" panose="02000000000000000000" pitchFamily="2" charset="0"/>
              </a:rPr>
              <a:t>.</a:t>
            </a:r>
            <a:endParaRPr lang="en-US" sz="2000" dirty="0">
              <a:solidFill>
                <a:schemeClr val="bg1">
                  <a:lumMod val="50000"/>
                </a:schemeClr>
              </a:solidFill>
              <a:ea typeface="Cardo" panose="02020600000000000000" pitchFamily="18" charset="-79"/>
              <a:cs typeface="Cardo" panose="02020600000000000000" pitchFamily="18" charset="-79"/>
            </a:endParaRPr>
          </a:p>
        </p:txBody>
      </p:sp>
      <p:sp>
        <p:nvSpPr>
          <p:cNvPr id="26" name="Прямоугольник 6"/>
          <p:cNvSpPr/>
          <p:nvPr/>
        </p:nvSpPr>
        <p:spPr>
          <a:xfrm>
            <a:off x="11649720" y="1512254"/>
            <a:ext cx="4884738" cy="4419601"/>
          </a:xfrm>
          <a:prstGeom prst="roundRect">
            <a:avLst>
              <a:gd name="adj" fmla="val 3963"/>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Овал 13"/>
          <p:cNvSpPr/>
          <p:nvPr/>
        </p:nvSpPr>
        <p:spPr>
          <a:xfrm>
            <a:off x="8463213" y="5300159"/>
            <a:ext cx="1126958" cy="1126958"/>
          </a:xfrm>
          <a:prstGeom prst="ellipse">
            <a:avLst/>
          </a:prstGeom>
          <a:solidFill>
            <a:srgbClr val="C00000"/>
          </a:solidFill>
          <a:ln w="19050">
            <a:noFill/>
          </a:ln>
          <a:effectLst>
            <a:outerShdw blurRad="292100" dist="127000" dir="5400000" algn="ctr" rotWithShape="0">
              <a:schemeClr val="accent4">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sp>
        <p:nvSpPr>
          <p:cNvPr id="34" name="Овал 13"/>
          <p:cNvSpPr/>
          <p:nvPr/>
        </p:nvSpPr>
        <p:spPr>
          <a:xfrm>
            <a:off x="13528609" y="5386424"/>
            <a:ext cx="1126958" cy="1126958"/>
          </a:xfrm>
          <a:prstGeom prst="ellipse">
            <a:avLst/>
          </a:prstGeom>
          <a:solidFill>
            <a:srgbClr val="C00000"/>
          </a:solidFill>
          <a:ln w="19050">
            <a:noFill/>
          </a:ln>
          <a:effectLst>
            <a:outerShdw blurRad="292100" dist="127000" dir="5400000" algn="ctr" rotWithShape="0">
              <a:schemeClr val="accent4">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pic>
        <p:nvPicPr>
          <p:cNvPr id="11" name="Picture 10" descr="Text&#10;&#10;Description automatically generated with medium confidence">
            <a:extLst>
              <a:ext uri="{FF2B5EF4-FFF2-40B4-BE49-F238E27FC236}">
                <a16:creationId xmlns:a16="http://schemas.microsoft.com/office/drawing/2014/main" id="{708DF380-506F-14C6-ACCE-CA037618A4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682" t="-1" r="-6953" b="-19353"/>
          <a:stretch/>
        </p:blipFill>
        <p:spPr>
          <a:xfrm>
            <a:off x="8600213" y="5560486"/>
            <a:ext cx="955966" cy="778834"/>
          </a:xfrm>
          <a:prstGeom prst="rect">
            <a:avLst/>
          </a:prstGeom>
        </p:spPr>
      </p:pic>
      <p:sp>
        <p:nvSpPr>
          <p:cNvPr id="7" name="TextBox 6">
            <a:extLst>
              <a:ext uri="{FF2B5EF4-FFF2-40B4-BE49-F238E27FC236}">
                <a16:creationId xmlns:a16="http://schemas.microsoft.com/office/drawing/2014/main" id="{D18B72C3-83A7-8AA5-B0F6-1A0544500278}"/>
              </a:ext>
            </a:extLst>
          </p:cNvPr>
          <p:cNvSpPr txBox="1"/>
          <p:nvPr/>
        </p:nvSpPr>
        <p:spPr>
          <a:xfrm>
            <a:off x="6982785" y="2563458"/>
            <a:ext cx="3648868" cy="2041585"/>
          </a:xfrm>
          <a:prstGeom prst="rect">
            <a:avLst/>
          </a:prstGeom>
          <a:noFill/>
        </p:spPr>
        <p:txBody>
          <a:bodyPr wrap="square" rtlCol="0">
            <a:spAutoFit/>
          </a:bodyPr>
          <a:lstStyle/>
          <a:p>
            <a:pPr algn="ctr">
              <a:lnSpc>
                <a:spcPct val="150000"/>
              </a:lnSpc>
              <a:spcBef>
                <a:spcPts val="1200"/>
              </a:spcBef>
            </a:pPr>
            <a:r>
              <a:rPr lang="en-US" sz="2000" kern="0" dirty="0">
                <a:latin typeface="Aptos" panose="020B0004020202020204" pitchFamily="34" charset="0"/>
                <a:ea typeface="Roboto Medium" panose="02000000000000000000" pitchFamily="2" charset="0"/>
                <a:cs typeface="Roboto Medium" panose="02000000000000000000" pitchFamily="2" charset="0"/>
              </a:rPr>
              <a:t>Do you turn 65 during </a:t>
            </a:r>
            <a:br>
              <a:rPr lang="en-US" sz="2000" kern="0" dirty="0">
                <a:latin typeface="Aptos" panose="020B0004020202020204" pitchFamily="34" charset="0"/>
                <a:ea typeface="Roboto Medium" panose="02000000000000000000" pitchFamily="2" charset="0"/>
                <a:cs typeface="Roboto Medium" panose="02000000000000000000" pitchFamily="2" charset="0"/>
              </a:rPr>
            </a:br>
            <a:r>
              <a:rPr lang="en-US" sz="2000" kern="0" dirty="0">
                <a:latin typeface="Aptos" panose="020B0004020202020204" pitchFamily="34" charset="0"/>
                <a:ea typeface="Roboto Medium" panose="02000000000000000000" pitchFamily="2" charset="0"/>
                <a:cs typeface="Roboto Medium" panose="02000000000000000000" pitchFamily="2" charset="0"/>
              </a:rPr>
              <a:t>the next 12 months?</a:t>
            </a:r>
          </a:p>
          <a:p>
            <a:pPr algn="ctr">
              <a:lnSpc>
                <a:spcPct val="150000"/>
              </a:lnSpc>
              <a:spcBef>
                <a:spcPts val="1200"/>
              </a:spcBef>
            </a:pPr>
            <a:br>
              <a:rPr lang="en-US" sz="2000" kern="0" dirty="0">
                <a:latin typeface="Aptos" panose="020B0004020202020204" pitchFamily="34" charset="0"/>
                <a:ea typeface="Roboto Medium" panose="02000000000000000000" pitchFamily="2" charset="0"/>
                <a:cs typeface="Roboto Medium" panose="02000000000000000000" pitchFamily="2" charset="0"/>
              </a:rPr>
            </a:br>
            <a:r>
              <a:rPr lang="en-US" sz="2000" kern="0" dirty="0">
                <a:latin typeface="Aptos" panose="020B0004020202020204" pitchFamily="34" charset="0"/>
                <a:ea typeface="Roboto Medium" panose="02000000000000000000" pitchFamily="2" charset="0"/>
                <a:cs typeface="Roboto Medium" panose="02000000000000000000" pitchFamily="2" charset="0"/>
              </a:rPr>
              <a:t>Understand your options</a:t>
            </a:r>
            <a:r>
              <a:rPr lang="en-US" sz="2000" kern="0" dirty="0">
                <a:latin typeface="Roboto Medium" panose="02000000000000000000" pitchFamily="2" charset="0"/>
                <a:ea typeface="Roboto Medium" panose="02000000000000000000" pitchFamily="2" charset="0"/>
                <a:cs typeface="Roboto Medium" panose="02000000000000000000" pitchFamily="2" charset="0"/>
              </a:rPr>
              <a:t>.</a:t>
            </a:r>
            <a:endParaRPr lang="en-US" sz="2000" dirty="0">
              <a:ea typeface="Cardo" panose="02020600000000000000" pitchFamily="18" charset="-79"/>
              <a:cs typeface="Cardo" panose="02020600000000000000" pitchFamily="18" charset="-79"/>
            </a:endParaRPr>
          </a:p>
        </p:txBody>
      </p:sp>
      <p:sp>
        <p:nvSpPr>
          <p:cNvPr id="13" name="TextBox 12">
            <a:extLst>
              <a:ext uri="{FF2B5EF4-FFF2-40B4-BE49-F238E27FC236}">
                <a16:creationId xmlns:a16="http://schemas.microsoft.com/office/drawing/2014/main" id="{AE647835-F516-5883-28C8-EF91F4877992}"/>
              </a:ext>
            </a:extLst>
          </p:cNvPr>
          <p:cNvSpPr txBox="1"/>
          <p:nvPr/>
        </p:nvSpPr>
        <p:spPr>
          <a:xfrm>
            <a:off x="12267654" y="2511321"/>
            <a:ext cx="3648868" cy="2503249"/>
          </a:xfrm>
          <a:prstGeom prst="rect">
            <a:avLst/>
          </a:prstGeom>
          <a:noFill/>
        </p:spPr>
        <p:txBody>
          <a:bodyPr wrap="square" rtlCol="0">
            <a:spAutoFit/>
          </a:bodyPr>
          <a:lstStyle/>
          <a:p>
            <a:pPr algn="ctr">
              <a:lnSpc>
                <a:spcPct val="150000"/>
              </a:lnSpc>
              <a:spcBef>
                <a:spcPts val="1200"/>
              </a:spcBef>
            </a:pPr>
            <a:r>
              <a:rPr lang="en-US" sz="20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Considering early retirement at age 60, but worried </a:t>
            </a:r>
            <a:br>
              <a:rPr lang="en-US" sz="20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br>
            <a:r>
              <a:rPr lang="en-US" sz="20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about healthcare?</a:t>
            </a:r>
          </a:p>
          <a:p>
            <a:pPr algn="ctr">
              <a:lnSpc>
                <a:spcPct val="150000"/>
              </a:lnSpc>
              <a:spcBef>
                <a:spcPts val="1200"/>
              </a:spcBef>
            </a:pPr>
            <a:br>
              <a:rPr lang="en-US" sz="20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br>
            <a:r>
              <a:rPr lang="en-US" sz="20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You have options.</a:t>
            </a:r>
            <a:endParaRPr lang="en-US" sz="2000" dirty="0">
              <a:solidFill>
                <a:schemeClr val="bg1"/>
              </a:solidFill>
              <a:latin typeface="Aptos" panose="020B0004020202020204" pitchFamily="34" charset="0"/>
              <a:ea typeface="Cardo" panose="02020600000000000000" pitchFamily="18" charset="-79"/>
              <a:cs typeface="Cardo" panose="02020600000000000000" pitchFamily="18" charset="-79"/>
            </a:endParaRPr>
          </a:p>
        </p:txBody>
      </p:sp>
      <p:pic>
        <p:nvPicPr>
          <p:cNvPr id="17" name="Picture 16" descr="A picture containing text&#10;&#10;Description automatically generated">
            <a:extLst>
              <a:ext uri="{FF2B5EF4-FFF2-40B4-BE49-F238E27FC236}">
                <a16:creationId xmlns:a16="http://schemas.microsoft.com/office/drawing/2014/main" id="{0A7129AF-B16D-B575-4873-75D57AE679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34" r="-5096"/>
          <a:stretch/>
        </p:blipFill>
        <p:spPr>
          <a:xfrm>
            <a:off x="3378240" y="5607012"/>
            <a:ext cx="824125" cy="635156"/>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C23D0B17-FE3F-02A8-125B-943F11D8CA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3938"/>
          <a:stretch/>
        </p:blipFill>
        <p:spPr>
          <a:xfrm>
            <a:off x="13680026" y="5585740"/>
            <a:ext cx="824125" cy="635156"/>
          </a:xfrm>
          <a:prstGeom prst="rect">
            <a:avLst/>
          </a:prstGeom>
        </p:spPr>
      </p:pic>
      <p:sp>
        <p:nvSpPr>
          <p:cNvPr id="3" name="TextBox 2">
            <a:extLst>
              <a:ext uri="{FF2B5EF4-FFF2-40B4-BE49-F238E27FC236}">
                <a16:creationId xmlns:a16="http://schemas.microsoft.com/office/drawing/2014/main" id="{29BAA349-FEF4-66CC-46D1-B84C0E87A009}"/>
              </a:ext>
            </a:extLst>
          </p:cNvPr>
          <p:cNvSpPr txBox="1"/>
          <p:nvPr/>
        </p:nvSpPr>
        <p:spPr>
          <a:xfrm>
            <a:off x="3104658" y="6687444"/>
            <a:ext cx="12078684" cy="1200329"/>
          </a:xfrm>
          <a:prstGeom prst="rect">
            <a:avLst/>
          </a:prstGeom>
          <a:noFill/>
        </p:spPr>
        <p:txBody>
          <a:bodyPr wrap="square">
            <a:spAutoFit/>
          </a:bodyPr>
          <a:lstStyle/>
          <a:p>
            <a:pPr algn="ctr"/>
            <a:r>
              <a:rPr lang="en-US" sz="2400" b="1" i="1" u="sng" dirty="0">
                <a:effectLst/>
                <a:latin typeface="Aptos" panose="020B0004020202020204" pitchFamily="34" charset="0"/>
                <a:ea typeface="Aptos" panose="020B0004020202020204" pitchFamily="34" charset="0"/>
                <a:cs typeface="Aptos" panose="020B0004020202020204" pitchFamily="34" charset="0"/>
              </a:rPr>
              <a:t>Retirement is not a requirement for Medicare. </a:t>
            </a:r>
            <a:r>
              <a:rPr lang="en-US" sz="2400" b="1" i="1" dirty="0">
                <a:effectLst/>
                <a:latin typeface="Aptos" panose="020B0004020202020204" pitchFamily="34" charset="0"/>
                <a:ea typeface="Aptos" panose="020B0004020202020204" pitchFamily="34" charset="0"/>
                <a:cs typeface="Aptos" panose="020B0004020202020204" pitchFamily="34" charset="0"/>
              </a:rPr>
              <a:t>It is important to compare your group coverage to Medicare once you become eligible to see what is most cost effective. 	Call Today! 866-600-4266 or email us at </a:t>
            </a:r>
            <a:r>
              <a:rPr lang="en-US" sz="2400" b="1" i="1" dirty="0">
                <a:effectLst/>
                <a:latin typeface="Aptos" panose="020B0004020202020204" pitchFamily="34" charset="0"/>
                <a:ea typeface="Aptos" panose="020B0004020202020204" pitchFamily="34" charset="0"/>
                <a:cs typeface="Aptos" panose="020B0004020202020204" pitchFamily="34" charset="0"/>
                <a:hlinkClick r:id="rId4"/>
              </a:rPr>
              <a:t>advice@retiremed.com</a:t>
            </a:r>
            <a:r>
              <a:rPr lang="en-US" sz="2400" b="1" i="1" dirty="0">
                <a:effectLst/>
                <a:latin typeface="Aptos" panose="020B0004020202020204" pitchFamily="34" charset="0"/>
                <a:ea typeface="Aptos" panose="020B0004020202020204" pitchFamily="34" charset="0"/>
                <a:cs typeface="Aptos" panose="020B0004020202020204" pitchFamily="34" charset="0"/>
              </a:rPr>
              <a:t> </a:t>
            </a:r>
            <a:endParaRPr lang="en-US" sz="2400" b="1" dirty="0">
              <a:latin typeface="Aptos" panose="020B0004020202020204" pitchFamily="34" charset="0"/>
            </a:endParaRPr>
          </a:p>
        </p:txBody>
      </p:sp>
      <p:sp>
        <p:nvSpPr>
          <p:cNvPr id="5" name="TextBox 4">
            <a:extLst>
              <a:ext uri="{FF2B5EF4-FFF2-40B4-BE49-F238E27FC236}">
                <a16:creationId xmlns:a16="http://schemas.microsoft.com/office/drawing/2014/main" id="{C8AFD68B-293E-498C-BD71-01D21C040714}"/>
              </a:ext>
            </a:extLst>
          </p:cNvPr>
          <p:cNvSpPr txBox="1"/>
          <p:nvPr/>
        </p:nvSpPr>
        <p:spPr>
          <a:xfrm>
            <a:off x="0" y="8936210"/>
            <a:ext cx="18288000" cy="879280"/>
          </a:xfrm>
          <a:prstGeom prst="rect">
            <a:avLst/>
          </a:prstGeom>
          <a:noFill/>
        </p:spPr>
        <p:txBody>
          <a:bodyPr wrap="square" rtlCol="0">
            <a:spAutoFit/>
          </a:bodyPr>
          <a:lstStyle/>
          <a:p>
            <a:pPr algn="ctr">
              <a:lnSpc>
                <a:spcPts val="7000"/>
              </a:lnSpc>
            </a:pPr>
            <a:r>
              <a:rPr lang="en-US" sz="3200" dirty="0">
                <a:solidFill>
                  <a:schemeClr val="tx1">
                    <a:lumMod val="75000"/>
                    <a:lumOff val="25000"/>
                  </a:schemeClr>
                </a:solidFill>
                <a:latin typeface="Aptos" panose="020B0004020202020204" pitchFamily="34" charset="0"/>
              </a:rPr>
              <a:t>Here for you for life.</a:t>
            </a:r>
          </a:p>
        </p:txBody>
      </p:sp>
      <p:pic>
        <p:nvPicPr>
          <p:cNvPr id="10" name="Picture 9" descr="A picture containing icon&#10;&#10;Description automatically generated">
            <a:extLst>
              <a:ext uri="{FF2B5EF4-FFF2-40B4-BE49-F238E27FC236}">
                <a16:creationId xmlns:a16="http://schemas.microsoft.com/office/drawing/2014/main" id="{11DA0BFD-AD79-699B-CF7E-827A849E5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4259" y="9763613"/>
            <a:ext cx="3104866" cy="461064"/>
          </a:xfrm>
          <a:prstGeom prst="rect">
            <a:avLst/>
          </a:prstGeom>
        </p:spPr>
      </p:pic>
      <p:sp>
        <p:nvSpPr>
          <p:cNvPr id="2" name="TextBox 1">
            <a:extLst>
              <a:ext uri="{FF2B5EF4-FFF2-40B4-BE49-F238E27FC236}">
                <a16:creationId xmlns:a16="http://schemas.microsoft.com/office/drawing/2014/main" id="{3BC46C49-2C69-9C6F-0C5B-A914A5D064FA}"/>
              </a:ext>
            </a:extLst>
          </p:cNvPr>
          <p:cNvSpPr txBox="1"/>
          <p:nvPr/>
        </p:nvSpPr>
        <p:spPr>
          <a:xfrm>
            <a:off x="4072360" y="8105885"/>
            <a:ext cx="10583207" cy="923330"/>
          </a:xfrm>
          <a:prstGeom prst="rect">
            <a:avLst/>
          </a:prstGeom>
          <a:noFill/>
        </p:spPr>
        <p:txBody>
          <a:bodyPr wrap="square" rtlCol="0">
            <a:spAutoFit/>
          </a:bodyPr>
          <a:lstStyle/>
          <a:p>
            <a:pPr algn="ctr"/>
            <a:r>
              <a:rPr lang="en-US" b="1" i="1" u="sng" dirty="0">
                <a:latin typeface="Aptos" panose="020B0004020202020204" pitchFamily="34" charset="0"/>
              </a:rPr>
              <a:t>Medicare Alert! HSA contributions must stop 6 months prior to Medicare enrollment. </a:t>
            </a:r>
          </a:p>
        </p:txBody>
      </p:sp>
    </p:spTree>
    <p:extLst>
      <p:ext uri="{BB962C8B-B14F-4D97-AF65-F5344CB8AC3E}">
        <p14:creationId xmlns:p14="http://schemas.microsoft.com/office/powerpoint/2010/main" val="92848235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75B06D2-2E99-B5D7-217D-E375AEE0063E}"/>
              </a:ext>
            </a:extLst>
          </p:cNvPr>
          <p:cNvGrpSpPr/>
          <p:nvPr/>
        </p:nvGrpSpPr>
        <p:grpSpPr>
          <a:xfrm>
            <a:off x="1579098" y="2698160"/>
            <a:ext cx="2928000" cy="2928000"/>
            <a:chOff x="1110600" y="4775065"/>
            <a:chExt cx="4591050" cy="4591050"/>
          </a:xfrm>
          <a:solidFill>
            <a:srgbClr val="C00000"/>
          </a:solidFill>
        </p:grpSpPr>
        <p:sp>
          <p:nvSpPr>
            <p:cNvPr id="28" name="Rectangle 27">
              <a:extLst>
                <a:ext uri="{FF2B5EF4-FFF2-40B4-BE49-F238E27FC236}">
                  <a16:creationId xmlns:a16="http://schemas.microsoft.com/office/drawing/2014/main" id="{26042BE8-A635-D972-036E-8F6B71229DAE}"/>
                </a:ext>
              </a:extLst>
            </p:cNvPr>
            <p:cNvSpPr/>
            <p:nvPr/>
          </p:nvSpPr>
          <p:spPr>
            <a:xfrm>
              <a:off x="1110600" y="4775065"/>
              <a:ext cx="4591050" cy="459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4E536E1B-4141-EBE0-4C8F-69C010E5BB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94600" y="5682403"/>
              <a:ext cx="2409064" cy="2654300"/>
            </a:xfrm>
            <a:prstGeom prst="rect">
              <a:avLst/>
            </a:prstGeom>
            <a:grpFill/>
          </p:spPr>
        </p:pic>
      </p:grpSp>
      <p:sp>
        <p:nvSpPr>
          <p:cNvPr id="12" name="TextBox 11"/>
          <p:cNvSpPr txBox="1"/>
          <p:nvPr/>
        </p:nvSpPr>
        <p:spPr>
          <a:xfrm>
            <a:off x="955985" y="1429671"/>
            <a:ext cx="7329535" cy="1017202"/>
          </a:xfrm>
          <a:prstGeom prst="rect">
            <a:avLst/>
          </a:prstGeom>
          <a:noFill/>
        </p:spPr>
        <p:txBody>
          <a:bodyPr wrap="square" rtlCol="0">
            <a:spAutoFit/>
          </a:bodyPr>
          <a:lstStyle/>
          <a:p>
            <a:pPr>
              <a:lnSpc>
                <a:spcPts val="7400"/>
              </a:lnSpc>
            </a:pPr>
            <a:r>
              <a:rPr lang="en-US" sz="4400" dirty="0">
                <a:solidFill>
                  <a:schemeClr val="tx1">
                    <a:lumMod val="75000"/>
                    <a:lumOff val="25000"/>
                  </a:schemeClr>
                </a:solidFill>
                <a:latin typeface="Aptos" panose="020B0004020202020204" pitchFamily="34" charset="0"/>
              </a:rPr>
              <a:t>Dental Plan (High</a:t>
            </a:r>
            <a:r>
              <a:rPr lang="en-US" sz="6000" dirty="0">
                <a:solidFill>
                  <a:schemeClr val="tx1">
                    <a:lumMod val="75000"/>
                    <a:lumOff val="25000"/>
                  </a:schemeClr>
                </a:solidFill>
                <a:latin typeface="Aptos" panose="020B0004020202020204" pitchFamily="34" charset="0"/>
              </a:rPr>
              <a:t>)</a:t>
            </a:r>
          </a:p>
        </p:txBody>
      </p:sp>
      <p:graphicFrame>
        <p:nvGraphicFramePr>
          <p:cNvPr id="4" name="Table 22">
            <a:extLst>
              <a:ext uri="{FF2B5EF4-FFF2-40B4-BE49-F238E27FC236}">
                <a16:creationId xmlns:a16="http://schemas.microsoft.com/office/drawing/2014/main" id="{2776218F-C5B6-EBFC-DE29-283921DE682A}"/>
              </a:ext>
            </a:extLst>
          </p:cNvPr>
          <p:cNvGraphicFramePr>
            <a:graphicFrameLocks noGrp="1"/>
          </p:cNvGraphicFramePr>
          <p:nvPr>
            <p:extLst>
              <p:ext uri="{D42A27DB-BD31-4B8C-83A1-F6EECF244321}">
                <p14:modId xmlns:p14="http://schemas.microsoft.com/office/powerpoint/2010/main" val="445273014"/>
              </p:ext>
            </p:extLst>
          </p:nvPr>
        </p:nvGraphicFramePr>
        <p:xfrm>
          <a:off x="8082923" y="7509242"/>
          <a:ext cx="6691745" cy="2699349"/>
        </p:xfrm>
        <a:graphic>
          <a:graphicData uri="http://schemas.openxmlformats.org/drawingml/2006/table">
            <a:tbl>
              <a:tblPr firstRow="1" bandRow="1">
                <a:tableStyleId>{5C22544A-7EE6-4342-B048-85BDC9FD1C3A}</a:tableStyleId>
              </a:tblPr>
              <a:tblGrid>
                <a:gridCol w="4516178">
                  <a:extLst>
                    <a:ext uri="{9D8B030D-6E8A-4147-A177-3AD203B41FA5}">
                      <a16:colId xmlns:a16="http://schemas.microsoft.com/office/drawing/2014/main" val="2487348262"/>
                    </a:ext>
                  </a:extLst>
                </a:gridCol>
                <a:gridCol w="2175567">
                  <a:extLst>
                    <a:ext uri="{9D8B030D-6E8A-4147-A177-3AD203B41FA5}">
                      <a16:colId xmlns:a16="http://schemas.microsoft.com/office/drawing/2014/main" val="2932193925"/>
                    </a:ext>
                  </a:extLst>
                </a:gridCol>
              </a:tblGrid>
              <a:tr h="704538">
                <a:tc>
                  <a:txBody>
                    <a:bodyPr/>
                    <a:lstStyle/>
                    <a:p>
                      <a:pPr algn="ctr"/>
                      <a:r>
                        <a:rPr lang="en-US" sz="2400" dirty="0">
                          <a:solidFill>
                            <a:schemeClr val="tx1"/>
                          </a:solidFill>
                          <a:latin typeface="Aptos" panose="020B0004020202020204" pitchFamily="34" charset="0"/>
                        </a:rPr>
                        <a:t>Dental</a:t>
                      </a:r>
                    </a:p>
                  </a:txBody>
                  <a:tcPr anchor="ctr">
                    <a:solidFill>
                      <a:schemeClr val="bg1">
                        <a:lumMod val="85000"/>
                      </a:schemeClr>
                    </a:solidFill>
                  </a:tcPr>
                </a:tc>
                <a:tc>
                  <a:txBody>
                    <a:bodyPr/>
                    <a:lstStyle/>
                    <a:p>
                      <a:pPr algn="ctr"/>
                      <a:r>
                        <a:rPr lang="en-US" sz="2400" dirty="0">
                          <a:latin typeface="Aptos" panose="020B0004020202020204" pitchFamily="34" charset="0"/>
                        </a:rPr>
                        <a:t>Your Monthly Cost</a:t>
                      </a:r>
                    </a:p>
                  </a:txBody>
                  <a:tcPr anchor="ctr">
                    <a:solidFill>
                      <a:srgbClr val="C00000"/>
                    </a:solidFill>
                  </a:tcPr>
                </a:tc>
                <a:extLst>
                  <a:ext uri="{0D108BD9-81ED-4DB2-BD59-A6C34878D82A}">
                    <a16:rowId xmlns:a16="http://schemas.microsoft.com/office/drawing/2014/main" val="1368527085"/>
                  </a:ext>
                </a:extLst>
              </a:tr>
              <a:tr h="629586">
                <a:tc>
                  <a:txBody>
                    <a:bodyPr/>
                    <a:lstStyle/>
                    <a:p>
                      <a:pPr algn="ctr"/>
                      <a:r>
                        <a:rPr lang="en-US" sz="2400" dirty="0">
                          <a:solidFill>
                            <a:schemeClr val="tx1"/>
                          </a:solidFill>
                          <a:latin typeface="Aptos" panose="020B0004020202020204" pitchFamily="34" charset="0"/>
                        </a:rPr>
                        <a:t>Employee</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$43.62</a:t>
                      </a:r>
                    </a:p>
                  </a:txBody>
                  <a:tcPr anchor="ctr">
                    <a:solidFill>
                      <a:srgbClr val="C00000"/>
                    </a:solidFill>
                  </a:tcPr>
                </a:tc>
                <a:extLst>
                  <a:ext uri="{0D108BD9-81ED-4DB2-BD59-A6C34878D82A}">
                    <a16:rowId xmlns:a16="http://schemas.microsoft.com/office/drawing/2014/main" val="1132684685"/>
                  </a:ext>
                </a:extLst>
              </a:tr>
              <a:tr h="629587">
                <a:tc>
                  <a:txBody>
                    <a:bodyPr/>
                    <a:lstStyle/>
                    <a:p>
                      <a:pPr algn="ctr"/>
                      <a:r>
                        <a:rPr lang="en-US" sz="2400" dirty="0">
                          <a:solidFill>
                            <a:schemeClr val="tx1"/>
                          </a:solidFill>
                          <a:latin typeface="Aptos" panose="020B0004020202020204" pitchFamily="34" charset="0"/>
                        </a:rPr>
                        <a:t>Employee + 1</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$86.43</a:t>
                      </a:r>
                    </a:p>
                  </a:txBody>
                  <a:tcPr anchor="ctr">
                    <a:solidFill>
                      <a:srgbClr val="C00000"/>
                    </a:solidFill>
                  </a:tcPr>
                </a:tc>
                <a:extLst>
                  <a:ext uri="{0D108BD9-81ED-4DB2-BD59-A6C34878D82A}">
                    <a16:rowId xmlns:a16="http://schemas.microsoft.com/office/drawing/2014/main" val="374914282"/>
                  </a:ext>
                </a:extLst>
              </a:tr>
              <a:tr h="617216">
                <a:tc>
                  <a:txBody>
                    <a:bodyPr/>
                    <a:lstStyle/>
                    <a:p>
                      <a:pPr algn="ctr"/>
                      <a:r>
                        <a:rPr lang="en-US" sz="2400" dirty="0">
                          <a:solidFill>
                            <a:schemeClr val="tx1"/>
                          </a:solidFill>
                          <a:latin typeface="Aptos" panose="020B0004020202020204" pitchFamily="34" charset="0"/>
                        </a:rPr>
                        <a:t>Family</a:t>
                      </a:r>
                    </a:p>
                  </a:txBody>
                  <a:tcPr anchor="ctr">
                    <a:solidFill>
                      <a:schemeClr val="bg1">
                        <a:lumMod val="8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$140.52</a:t>
                      </a:r>
                    </a:p>
                  </a:txBody>
                  <a:tcPr anchor="ctr">
                    <a:solidFill>
                      <a:srgbClr val="C00000"/>
                    </a:solidFill>
                  </a:tcPr>
                </a:tc>
                <a:extLst>
                  <a:ext uri="{0D108BD9-81ED-4DB2-BD59-A6C34878D82A}">
                    <a16:rowId xmlns:a16="http://schemas.microsoft.com/office/drawing/2014/main" val="2996055284"/>
                  </a:ext>
                </a:extLst>
              </a:tr>
            </a:tbl>
          </a:graphicData>
        </a:graphic>
      </p:graphicFrame>
      <p:graphicFrame>
        <p:nvGraphicFramePr>
          <p:cNvPr id="2" name="Table 22">
            <a:extLst>
              <a:ext uri="{FF2B5EF4-FFF2-40B4-BE49-F238E27FC236}">
                <a16:creationId xmlns:a16="http://schemas.microsoft.com/office/drawing/2014/main" id="{1D6DE7C8-B8FA-AE6E-B4E1-5AF27BE1E521}"/>
              </a:ext>
            </a:extLst>
          </p:cNvPr>
          <p:cNvGraphicFramePr>
            <a:graphicFrameLocks noGrp="1"/>
          </p:cNvGraphicFramePr>
          <p:nvPr>
            <p:extLst>
              <p:ext uri="{D42A27DB-BD31-4B8C-83A1-F6EECF244321}">
                <p14:modId xmlns:p14="http://schemas.microsoft.com/office/powerpoint/2010/main" val="366590933"/>
              </p:ext>
            </p:extLst>
          </p:nvPr>
        </p:nvGraphicFramePr>
        <p:xfrm>
          <a:off x="6168809" y="130004"/>
          <a:ext cx="10998276" cy="7227600"/>
        </p:xfrm>
        <a:graphic>
          <a:graphicData uri="http://schemas.openxmlformats.org/drawingml/2006/table">
            <a:tbl>
              <a:tblPr firstRow="1" bandRow="1">
                <a:tableStyleId>{5C22544A-7EE6-4342-B048-85BDC9FD1C3A}</a:tableStyleId>
              </a:tblPr>
              <a:tblGrid>
                <a:gridCol w="6397631">
                  <a:extLst>
                    <a:ext uri="{9D8B030D-6E8A-4147-A177-3AD203B41FA5}">
                      <a16:colId xmlns:a16="http://schemas.microsoft.com/office/drawing/2014/main" val="2487348262"/>
                    </a:ext>
                  </a:extLst>
                </a:gridCol>
                <a:gridCol w="4600645">
                  <a:extLst>
                    <a:ext uri="{9D8B030D-6E8A-4147-A177-3AD203B41FA5}">
                      <a16:colId xmlns:a16="http://schemas.microsoft.com/office/drawing/2014/main" val="2932193925"/>
                    </a:ext>
                  </a:extLst>
                </a:gridCol>
              </a:tblGrid>
              <a:tr h="73216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Delta Dental – High Plan </a:t>
                      </a:r>
                    </a:p>
                  </a:txBody>
                  <a:tcPr anchor="ctr">
                    <a:solidFill>
                      <a:srgbClr val="C00000"/>
                    </a:solidFill>
                  </a:tcPr>
                </a:tc>
                <a:tc hMerge="1">
                  <a:txBody>
                    <a:bodyPr/>
                    <a:lstStyle/>
                    <a:p>
                      <a:pPr algn="ctr"/>
                      <a:endParaRPr lang="en-US" sz="2400" dirty="0">
                        <a:latin typeface="+mj-lt"/>
                      </a:endParaRPr>
                    </a:p>
                  </a:txBody>
                  <a:tcPr anchor="ctr">
                    <a:solidFill>
                      <a:schemeClr val="accent2"/>
                    </a:solidFill>
                  </a:tcPr>
                </a:tc>
                <a:extLst>
                  <a:ext uri="{0D108BD9-81ED-4DB2-BD59-A6C34878D82A}">
                    <a16:rowId xmlns:a16="http://schemas.microsoft.com/office/drawing/2014/main" val="229523018"/>
                  </a:ext>
                </a:extLst>
              </a:tr>
              <a:tr h="732160">
                <a:tc>
                  <a:txBody>
                    <a:bodyPr/>
                    <a:lstStyle/>
                    <a:p>
                      <a:pPr algn="ctr"/>
                      <a:r>
                        <a:rPr lang="en-US" sz="2400" dirty="0">
                          <a:solidFill>
                            <a:schemeClr val="tx1">
                              <a:lumMod val="75000"/>
                              <a:lumOff val="25000"/>
                            </a:schemeClr>
                          </a:solidFill>
                          <a:latin typeface="Aptos" panose="020B0004020202020204" pitchFamily="34" charset="0"/>
                        </a:rPr>
                        <a:t>Plan Year</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July 1 – June 30</a:t>
                      </a:r>
                    </a:p>
                  </a:txBody>
                  <a:tcPr anchor="ctr">
                    <a:solidFill>
                      <a:srgbClr val="C00000"/>
                    </a:solidFill>
                  </a:tcPr>
                </a:tc>
                <a:extLst>
                  <a:ext uri="{0D108BD9-81ED-4DB2-BD59-A6C34878D82A}">
                    <a16:rowId xmlns:a16="http://schemas.microsoft.com/office/drawing/2014/main" val="1368527085"/>
                  </a:ext>
                </a:extLst>
              </a:tr>
              <a:tr h="732160">
                <a:tc>
                  <a:txBody>
                    <a:bodyPr/>
                    <a:lstStyle/>
                    <a:p>
                      <a:pPr algn="ctr"/>
                      <a:r>
                        <a:rPr lang="en-US" sz="2400" dirty="0">
                          <a:solidFill>
                            <a:schemeClr val="tx1">
                              <a:lumMod val="75000"/>
                              <a:lumOff val="25000"/>
                            </a:schemeClr>
                          </a:solidFill>
                          <a:latin typeface="Aptos" panose="020B0004020202020204" pitchFamily="34" charset="0"/>
                        </a:rPr>
                        <a:t>Deductible</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$50 Individual / $150 Family</a:t>
                      </a:r>
                    </a:p>
                  </a:txBody>
                  <a:tcPr anchor="ctr">
                    <a:solidFill>
                      <a:srgbClr val="C00000"/>
                    </a:solidFill>
                  </a:tcPr>
                </a:tc>
                <a:extLst>
                  <a:ext uri="{0D108BD9-81ED-4DB2-BD59-A6C34878D82A}">
                    <a16:rowId xmlns:a16="http://schemas.microsoft.com/office/drawing/2014/main" val="1132684685"/>
                  </a:ext>
                </a:extLst>
              </a:tr>
              <a:tr h="732160">
                <a:tc>
                  <a:txBody>
                    <a:bodyPr/>
                    <a:lstStyle/>
                    <a:p>
                      <a:pPr algn="ctr"/>
                      <a:r>
                        <a:rPr lang="en-US" sz="2400" dirty="0">
                          <a:solidFill>
                            <a:schemeClr val="tx1">
                              <a:lumMod val="75000"/>
                              <a:lumOff val="25000"/>
                            </a:schemeClr>
                          </a:solidFill>
                          <a:latin typeface="Aptos" panose="020B0004020202020204" pitchFamily="34" charset="0"/>
                        </a:rPr>
                        <a:t>Preventive Services </a:t>
                      </a:r>
                    </a:p>
                    <a:p>
                      <a:pPr algn="ctr"/>
                      <a:r>
                        <a:rPr lang="en-US" sz="2400" dirty="0">
                          <a:solidFill>
                            <a:schemeClr val="tx1">
                              <a:lumMod val="75000"/>
                              <a:lumOff val="25000"/>
                            </a:schemeClr>
                          </a:solidFill>
                          <a:latin typeface="Aptos" panose="020B0004020202020204" pitchFamily="34" charset="0"/>
                        </a:rPr>
                        <a:t>(Teeth cleanings, oral exam, and routine x-rays)</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Plan pays 100% </a:t>
                      </a:r>
                    </a:p>
                  </a:txBody>
                  <a:tcPr anchor="ctr">
                    <a:solidFill>
                      <a:srgbClr val="C00000"/>
                    </a:solidFill>
                  </a:tcPr>
                </a:tc>
                <a:extLst>
                  <a:ext uri="{0D108BD9-81ED-4DB2-BD59-A6C34878D82A}">
                    <a16:rowId xmlns:a16="http://schemas.microsoft.com/office/drawing/2014/main" val="374914282"/>
                  </a:ext>
                </a:extLst>
              </a:tr>
              <a:tr h="732160">
                <a:tc>
                  <a:txBody>
                    <a:bodyPr/>
                    <a:lstStyle/>
                    <a:p>
                      <a:pPr algn="ctr"/>
                      <a:r>
                        <a:rPr lang="en-US" sz="2400" dirty="0">
                          <a:solidFill>
                            <a:schemeClr val="tx1">
                              <a:lumMod val="75000"/>
                              <a:lumOff val="25000"/>
                            </a:schemeClr>
                          </a:solidFill>
                          <a:latin typeface="Aptos" panose="020B0004020202020204" pitchFamily="34" charset="0"/>
                        </a:rPr>
                        <a:t>Basic Services </a:t>
                      </a:r>
                    </a:p>
                    <a:p>
                      <a:pPr algn="ctr"/>
                      <a:r>
                        <a:rPr lang="en-US" sz="2400" dirty="0">
                          <a:solidFill>
                            <a:schemeClr val="tx1">
                              <a:lumMod val="75000"/>
                              <a:lumOff val="25000"/>
                            </a:schemeClr>
                          </a:solidFill>
                          <a:latin typeface="Aptos" panose="020B0004020202020204" pitchFamily="34" charset="0"/>
                        </a:rPr>
                        <a:t>(Fillings, simple extractions) </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Plan pays 90%</a:t>
                      </a:r>
                    </a:p>
                  </a:txBody>
                  <a:tcPr anchor="ctr">
                    <a:solidFill>
                      <a:srgbClr val="C00000"/>
                    </a:solidFill>
                  </a:tcPr>
                </a:tc>
                <a:extLst>
                  <a:ext uri="{0D108BD9-81ED-4DB2-BD59-A6C34878D82A}">
                    <a16:rowId xmlns:a16="http://schemas.microsoft.com/office/drawing/2014/main" val="2996055284"/>
                  </a:ext>
                </a:extLst>
              </a:tr>
              <a:tr h="73216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Major Services </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(Dental crowns, bridges, implants, and root canals) </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Plan pays 60%</a:t>
                      </a:r>
                    </a:p>
                  </a:txBody>
                  <a:tcPr anchor="ctr">
                    <a:solidFill>
                      <a:srgbClr val="C00000"/>
                    </a:solidFill>
                  </a:tcPr>
                </a:tc>
                <a:extLst>
                  <a:ext uri="{0D108BD9-81ED-4DB2-BD59-A6C34878D82A}">
                    <a16:rowId xmlns:a16="http://schemas.microsoft.com/office/drawing/2014/main" val="2557247272"/>
                  </a:ext>
                </a:extLst>
              </a:tr>
              <a:tr h="73216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Annual Maximum per person</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$1,500</a:t>
                      </a:r>
                    </a:p>
                  </a:txBody>
                  <a:tcPr anchor="ctr">
                    <a:solidFill>
                      <a:srgbClr val="C00000"/>
                    </a:solidFill>
                  </a:tcPr>
                </a:tc>
                <a:extLst>
                  <a:ext uri="{0D108BD9-81ED-4DB2-BD59-A6C34878D82A}">
                    <a16:rowId xmlns:a16="http://schemas.microsoft.com/office/drawing/2014/main" val="3807181035"/>
                  </a:ext>
                </a:extLst>
              </a:tr>
              <a:tr h="73216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Orthodontics (dependents under age 19)</a:t>
                      </a:r>
                    </a:p>
                  </a:txBody>
                  <a:tcPr anchor="ctr">
                    <a:solidFill>
                      <a:schemeClr val="bg1">
                        <a:lumMod val="8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Plan pays 50%</a:t>
                      </a:r>
                    </a:p>
                  </a:txBody>
                  <a:tcPr anchor="ctr">
                    <a:solidFill>
                      <a:srgbClr val="C00000"/>
                    </a:solidFill>
                  </a:tcPr>
                </a:tc>
                <a:extLst>
                  <a:ext uri="{0D108BD9-81ED-4DB2-BD59-A6C34878D82A}">
                    <a16:rowId xmlns:a16="http://schemas.microsoft.com/office/drawing/2014/main" val="777961002"/>
                  </a:ext>
                </a:extLst>
              </a:tr>
              <a:tr h="73216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Ortho Lifetime Maximum</a:t>
                      </a:r>
                    </a:p>
                  </a:txBody>
                  <a:tcPr anchor="ctr">
                    <a:solidFill>
                      <a:schemeClr val="bg1">
                        <a:lumMod val="8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$1,000</a:t>
                      </a:r>
                    </a:p>
                  </a:txBody>
                  <a:tcPr anchor="ctr">
                    <a:solidFill>
                      <a:srgbClr val="C00000"/>
                    </a:solidFill>
                  </a:tcPr>
                </a:tc>
                <a:extLst>
                  <a:ext uri="{0D108BD9-81ED-4DB2-BD59-A6C34878D82A}">
                    <a16:rowId xmlns:a16="http://schemas.microsoft.com/office/drawing/2014/main" val="344131328"/>
                  </a:ext>
                </a:extLst>
              </a:tr>
            </a:tbl>
          </a:graphicData>
        </a:graphic>
      </p:graphicFrame>
      <p:pic>
        <p:nvPicPr>
          <p:cNvPr id="3" name="Picture 2" descr="Delta Insurance Lakewood CO | Delta Dental | CK Dental">
            <a:extLst>
              <a:ext uri="{FF2B5EF4-FFF2-40B4-BE49-F238E27FC236}">
                <a16:creationId xmlns:a16="http://schemas.microsoft.com/office/drawing/2014/main" id="{F1E93B34-A3DD-CE18-3B12-D3ADAC9841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289" y="9335657"/>
            <a:ext cx="5827617" cy="65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92413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75B06D2-2E99-B5D7-217D-E375AEE0063E}"/>
              </a:ext>
            </a:extLst>
          </p:cNvPr>
          <p:cNvGrpSpPr/>
          <p:nvPr/>
        </p:nvGrpSpPr>
        <p:grpSpPr>
          <a:xfrm>
            <a:off x="1579098" y="2698160"/>
            <a:ext cx="2928000" cy="2928000"/>
            <a:chOff x="1110600" y="4775065"/>
            <a:chExt cx="4591050" cy="4591050"/>
          </a:xfrm>
          <a:solidFill>
            <a:srgbClr val="C00000"/>
          </a:solidFill>
        </p:grpSpPr>
        <p:sp>
          <p:nvSpPr>
            <p:cNvPr id="28" name="Rectangle 27">
              <a:extLst>
                <a:ext uri="{FF2B5EF4-FFF2-40B4-BE49-F238E27FC236}">
                  <a16:creationId xmlns:a16="http://schemas.microsoft.com/office/drawing/2014/main" id="{26042BE8-A635-D972-036E-8F6B71229DAE}"/>
                </a:ext>
              </a:extLst>
            </p:cNvPr>
            <p:cNvSpPr/>
            <p:nvPr/>
          </p:nvSpPr>
          <p:spPr>
            <a:xfrm>
              <a:off x="1110600" y="4775065"/>
              <a:ext cx="4591050" cy="459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4E536E1B-4141-EBE0-4C8F-69C010E5BB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94600" y="5682403"/>
              <a:ext cx="2409064" cy="2654300"/>
            </a:xfrm>
            <a:prstGeom prst="rect">
              <a:avLst/>
            </a:prstGeom>
            <a:grpFill/>
          </p:spPr>
        </p:pic>
      </p:grpSp>
      <p:sp>
        <p:nvSpPr>
          <p:cNvPr id="12" name="TextBox 11"/>
          <p:cNvSpPr txBox="1"/>
          <p:nvPr/>
        </p:nvSpPr>
        <p:spPr>
          <a:xfrm>
            <a:off x="955985" y="1429671"/>
            <a:ext cx="7329535" cy="960328"/>
          </a:xfrm>
          <a:prstGeom prst="rect">
            <a:avLst/>
          </a:prstGeom>
          <a:noFill/>
        </p:spPr>
        <p:txBody>
          <a:bodyPr wrap="square" rtlCol="0">
            <a:spAutoFit/>
          </a:bodyPr>
          <a:lstStyle/>
          <a:p>
            <a:pPr>
              <a:lnSpc>
                <a:spcPts val="7400"/>
              </a:lnSpc>
            </a:pPr>
            <a:r>
              <a:rPr lang="en-US" sz="4400" dirty="0">
                <a:solidFill>
                  <a:schemeClr val="tx1">
                    <a:lumMod val="75000"/>
                    <a:lumOff val="25000"/>
                  </a:schemeClr>
                </a:solidFill>
                <a:latin typeface="Aptos" panose="020B0004020202020204" pitchFamily="34" charset="0"/>
              </a:rPr>
              <a:t>Dental Plan (Low)</a:t>
            </a:r>
          </a:p>
        </p:txBody>
      </p:sp>
      <p:graphicFrame>
        <p:nvGraphicFramePr>
          <p:cNvPr id="4" name="Table 22">
            <a:extLst>
              <a:ext uri="{FF2B5EF4-FFF2-40B4-BE49-F238E27FC236}">
                <a16:creationId xmlns:a16="http://schemas.microsoft.com/office/drawing/2014/main" id="{2776218F-C5B6-EBFC-DE29-283921DE682A}"/>
              </a:ext>
            </a:extLst>
          </p:cNvPr>
          <p:cNvGraphicFramePr>
            <a:graphicFrameLocks noGrp="1"/>
          </p:cNvGraphicFramePr>
          <p:nvPr>
            <p:extLst>
              <p:ext uri="{D42A27DB-BD31-4B8C-83A1-F6EECF244321}">
                <p14:modId xmlns:p14="http://schemas.microsoft.com/office/powerpoint/2010/main" val="2014849359"/>
              </p:ext>
            </p:extLst>
          </p:nvPr>
        </p:nvGraphicFramePr>
        <p:xfrm>
          <a:off x="7984448" y="7509242"/>
          <a:ext cx="6691745" cy="2699349"/>
        </p:xfrm>
        <a:graphic>
          <a:graphicData uri="http://schemas.openxmlformats.org/drawingml/2006/table">
            <a:tbl>
              <a:tblPr firstRow="1" bandRow="1">
                <a:tableStyleId>{5C22544A-7EE6-4342-B048-85BDC9FD1C3A}</a:tableStyleId>
              </a:tblPr>
              <a:tblGrid>
                <a:gridCol w="4516178">
                  <a:extLst>
                    <a:ext uri="{9D8B030D-6E8A-4147-A177-3AD203B41FA5}">
                      <a16:colId xmlns:a16="http://schemas.microsoft.com/office/drawing/2014/main" val="2487348262"/>
                    </a:ext>
                  </a:extLst>
                </a:gridCol>
                <a:gridCol w="2175567">
                  <a:extLst>
                    <a:ext uri="{9D8B030D-6E8A-4147-A177-3AD203B41FA5}">
                      <a16:colId xmlns:a16="http://schemas.microsoft.com/office/drawing/2014/main" val="2932193925"/>
                    </a:ext>
                  </a:extLst>
                </a:gridCol>
              </a:tblGrid>
              <a:tr h="704538">
                <a:tc>
                  <a:txBody>
                    <a:bodyPr/>
                    <a:lstStyle/>
                    <a:p>
                      <a:pPr algn="ctr"/>
                      <a:r>
                        <a:rPr lang="en-US" sz="2400" dirty="0">
                          <a:solidFill>
                            <a:schemeClr val="tx1"/>
                          </a:solidFill>
                          <a:latin typeface="Aptos" panose="020B0004020202020204" pitchFamily="34" charset="0"/>
                        </a:rPr>
                        <a:t>Dental</a:t>
                      </a:r>
                    </a:p>
                  </a:txBody>
                  <a:tcPr anchor="ctr">
                    <a:solidFill>
                      <a:schemeClr val="bg1">
                        <a:lumMod val="85000"/>
                      </a:schemeClr>
                    </a:solidFill>
                  </a:tcPr>
                </a:tc>
                <a:tc>
                  <a:txBody>
                    <a:bodyPr/>
                    <a:lstStyle/>
                    <a:p>
                      <a:pPr algn="ctr"/>
                      <a:r>
                        <a:rPr lang="en-US" sz="2400" dirty="0">
                          <a:latin typeface="Aptos" panose="020B0004020202020204" pitchFamily="34" charset="0"/>
                        </a:rPr>
                        <a:t>Your Monthly Cost</a:t>
                      </a:r>
                    </a:p>
                  </a:txBody>
                  <a:tcPr anchor="ctr">
                    <a:solidFill>
                      <a:srgbClr val="C00000"/>
                    </a:solidFill>
                  </a:tcPr>
                </a:tc>
                <a:extLst>
                  <a:ext uri="{0D108BD9-81ED-4DB2-BD59-A6C34878D82A}">
                    <a16:rowId xmlns:a16="http://schemas.microsoft.com/office/drawing/2014/main" val="1368527085"/>
                  </a:ext>
                </a:extLst>
              </a:tr>
              <a:tr h="629586">
                <a:tc>
                  <a:txBody>
                    <a:bodyPr/>
                    <a:lstStyle/>
                    <a:p>
                      <a:pPr algn="ctr"/>
                      <a:r>
                        <a:rPr lang="en-US" sz="2400" dirty="0">
                          <a:solidFill>
                            <a:schemeClr val="tx1"/>
                          </a:solidFill>
                          <a:latin typeface="Aptos" panose="020B0004020202020204" pitchFamily="34" charset="0"/>
                        </a:rPr>
                        <a:t>Employee</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$31.21</a:t>
                      </a:r>
                    </a:p>
                  </a:txBody>
                  <a:tcPr anchor="ctr">
                    <a:solidFill>
                      <a:srgbClr val="C00000"/>
                    </a:solidFill>
                  </a:tcPr>
                </a:tc>
                <a:extLst>
                  <a:ext uri="{0D108BD9-81ED-4DB2-BD59-A6C34878D82A}">
                    <a16:rowId xmlns:a16="http://schemas.microsoft.com/office/drawing/2014/main" val="1132684685"/>
                  </a:ext>
                </a:extLst>
              </a:tr>
              <a:tr h="629587">
                <a:tc>
                  <a:txBody>
                    <a:bodyPr/>
                    <a:lstStyle/>
                    <a:p>
                      <a:pPr algn="ctr"/>
                      <a:r>
                        <a:rPr lang="en-US" sz="2400" dirty="0">
                          <a:solidFill>
                            <a:schemeClr val="tx1"/>
                          </a:solidFill>
                          <a:latin typeface="Aptos" panose="020B0004020202020204" pitchFamily="34" charset="0"/>
                        </a:rPr>
                        <a:t>Employee + 1</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$61.20</a:t>
                      </a:r>
                    </a:p>
                  </a:txBody>
                  <a:tcPr anchor="ctr">
                    <a:solidFill>
                      <a:srgbClr val="C00000"/>
                    </a:solidFill>
                  </a:tcPr>
                </a:tc>
                <a:extLst>
                  <a:ext uri="{0D108BD9-81ED-4DB2-BD59-A6C34878D82A}">
                    <a16:rowId xmlns:a16="http://schemas.microsoft.com/office/drawing/2014/main" val="374914282"/>
                  </a:ext>
                </a:extLst>
              </a:tr>
              <a:tr h="617216">
                <a:tc>
                  <a:txBody>
                    <a:bodyPr/>
                    <a:lstStyle/>
                    <a:p>
                      <a:pPr algn="ctr"/>
                      <a:r>
                        <a:rPr lang="en-US" sz="2400" dirty="0">
                          <a:solidFill>
                            <a:schemeClr val="tx1"/>
                          </a:solidFill>
                          <a:latin typeface="Aptos" panose="020B0004020202020204" pitchFamily="34" charset="0"/>
                        </a:rPr>
                        <a:t>Family</a:t>
                      </a:r>
                    </a:p>
                  </a:txBody>
                  <a:tcPr anchor="ctr">
                    <a:solidFill>
                      <a:schemeClr val="bg1">
                        <a:lumMod val="8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$99.98</a:t>
                      </a:r>
                    </a:p>
                  </a:txBody>
                  <a:tcPr anchor="ctr">
                    <a:solidFill>
                      <a:srgbClr val="C00000"/>
                    </a:solidFill>
                  </a:tcPr>
                </a:tc>
                <a:extLst>
                  <a:ext uri="{0D108BD9-81ED-4DB2-BD59-A6C34878D82A}">
                    <a16:rowId xmlns:a16="http://schemas.microsoft.com/office/drawing/2014/main" val="2996055284"/>
                  </a:ext>
                </a:extLst>
              </a:tr>
            </a:tbl>
          </a:graphicData>
        </a:graphic>
      </p:graphicFrame>
      <p:graphicFrame>
        <p:nvGraphicFramePr>
          <p:cNvPr id="2" name="Table 22">
            <a:extLst>
              <a:ext uri="{FF2B5EF4-FFF2-40B4-BE49-F238E27FC236}">
                <a16:creationId xmlns:a16="http://schemas.microsoft.com/office/drawing/2014/main" id="{46FA3C72-F1E6-3C3F-B7F5-466104DCE0AD}"/>
              </a:ext>
            </a:extLst>
          </p:cNvPr>
          <p:cNvGraphicFramePr>
            <a:graphicFrameLocks noGrp="1"/>
          </p:cNvGraphicFramePr>
          <p:nvPr>
            <p:extLst>
              <p:ext uri="{D42A27DB-BD31-4B8C-83A1-F6EECF244321}">
                <p14:modId xmlns:p14="http://schemas.microsoft.com/office/powerpoint/2010/main" val="1096852491"/>
              </p:ext>
            </p:extLst>
          </p:nvPr>
        </p:nvGraphicFramePr>
        <p:xfrm>
          <a:off x="6070335" y="67853"/>
          <a:ext cx="10998276" cy="7227600"/>
        </p:xfrm>
        <a:graphic>
          <a:graphicData uri="http://schemas.openxmlformats.org/drawingml/2006/table">
            <a:tbl>
              <a:tblPr firstRow="1" bandRow="1">
                <a:tableStyleId>{5C22544A-7EE6-4342-B048-85BDC9FD1C3A}</a:tableStyleId>
              </a:tblPr>
              <a:tblGrid>
                <a:gridCol w="6397631">
                  <a:extLst>
                    <a:ext uri="{9D8B030D-6E8A-4147-A177-3AD203B41FA5}">
                      <a16:colId xmlns:a16="http://schemas.microsoft.com/office/drawing/2014/main" val="2487348262"/>
                    </a:ext>
                  </a:extLst>
                </a:gridCol>
                <a:gridCol w="4600645">
                  <a:extLst>
                    <a:ext uri="{9D8B030D-6E8A-4147-A177-3AD203B41FA5}">
                      <a16:colId xmlns:a16="http://schemas.microsoft.com/office/drawing/2014/main" val="2932193925"/>
                    </a:ext>
                  </a:extLst>
                </a:gridCol>
              </a:tblGrid>
              <a:tr h="73216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Delta Dental – Low Plan</a:t>
                      </a:r>
                    </a:p>
                  </a:txBody>
                  <a:tcPr anchor="ctr">
                    <a:solidFill>
                      <a:srgbClr val="C00000"/>
                    </a:solidFill>
                  </a:tcPr>
                </a:tc>
                <a:tc hMerge="1">
                  <a:txBody>
                    <a:bodyPr/>
                    <a:lstStyle/>
                    <a:p>
                      <a:pPr algn="ctr"/>
                      <a:endParaRPr lang="en-US" sz="2400" dirty="0">
                        <a:latin typeface="+mj-lt"/>
                      </a:endParaRPr>
                    </a:p>
                  </a:txBody>
                  <a:tcPr anchor="ctr">
                    <a:solidFill>
                      <a:schemeClr val="accent2"/>
                    </a:solidFill>
                  </a:tcPr>
                </a:tc>
                <a:extLst>
                  <a:ext uri="{0D108BD9-81ED-4DB2-BD59-A6C34878D82A}">
                    <a16:rowId xmlns:a16="http://schemas.microsoft.com/office/drawing/2014/main" val="229523018"/>
                  </a:ext>
                </a:extLst>
              </a:tr>
              <a:tr h="732160">
                <a:tc>
                  <a:txBody>
                    <a:bodyPr/>
                    <a:lstStyle/>
                    <a:p>
                      <a:pPr algn="ctr"/>
                      <a:r>
                        <a:rPr lang="en-US" sz="2400" dirty="0">
                          <a:solidFill>
                            <a:schemeClr val="tx1">
                              <a:lumMod val="75000"/>
                              <a:lumOff val="25000"/>
                            </a:schemeClr>
                          </a:solidFill>
                          <a:latin typeface="Aptos" panose="020B0004020202020204" pitchFamily="34" charset="0"/>
                        </a:rPr>
                        <a:t>Plan Year</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July 1 – June 30</a:t>
                      </a:r>
                    </a:p>
                  </a:txBody>
                  <a:tcPr anchor="ctr">
                    <a:solidFill>
                      <a:srgbClr val="C00000"/>
                    </a:solidFill>
                  </a:tcPr>
                </a:tc>
                <a:extLst>
                  <a:ext uri="{0D108BD9-81ED-4DB2-BD59-A6C34878D82A}">
                    <a16:rowId xmlns:a16="http://schemas.microsoft.com/office/drawing/2014/main" val="1368527085"/>
                  </a:ext>
                </a:extLst>
              </a:tr>
              <a:tr h="732160">
                <a:tc>
                  <a:txBody>
                    <a:bodyPr/>
                    <a:lstStyle/>
                    <a:p>
                      <a:pPr algn="ctr"/>
                      <a:r>
                        <a:rPr lang="en-US" sz="2400" dirty="0">
                          <a:solidFill>
                            <a:schemeClr val="tx1">
                              <a:lumMod val="75000"/>
                              <a:lumOff val="25000"/>
                            </a:schemeClr>
                          </a:solidFill>
                          <a:latin typeface="Aptos" panose="020B0004020202020204" pitchFamily="34" charset="0"/>
                        </a:rPr>
                        <a:t>Deductible</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$50 Individual / $150 Family</a:t>
                      </a:r>
                    </a:p>
                  </a:txBody>
                  <a:tcPr anchor="ctr">
                    <a:solidFill>
                      <a:srgbClr val="C00000"/>
                    </a:solidFill>
                  </a:tcPr>
                </a:tc>
                <a:extLst>
                  <a:ext uri="{0D108BD9-81ED-4DB2-BD59-A6C34878D82A}">
                    <a16:rowId xmlns:a16="http://schemas.microsoft.com/office/drawing/2014/main" val="1132684685"/>
                  </a:ext>
                </a:extLst>
              </a:tr>
              <a:tr h="732160">
                <a:tc>
                  <a:txBody>
                    <a:bodyPr/>
                    <a:lstStyle/>
                    <a:p>
                      <a:pPr algn="ctr"/>
                      <a:r>
                        <a:rPr lang="en-US" sz="2400" dirty="0">
                          <a:solidFill>
                            <a:schemeClr val="tx1">
                              <a:lumMod val="75000"/>
                              <a:lumOff val="25000"/>
                            </a:schemeClr>
                          </a:solidFill>
                          <a:latin typeface="Aptos" panose="020B0004020202020204" pitchFamily="34" charset="0"/>
                        </a:rPr>
                        <a:t>Preventive Services</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(Teeth cleanings, oral exam, and routine x-rays)</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Plan pays 100% </a:t>
                      </a:r>
                    </a:p>
                  </a:txBody>
                  <a:tcPr anchor="ctr">
                    <a:solidFill>
                      <a:srgbClr val="C00000"/>
                    </a:solidFill>
                  </a:tcPr>
                </a:tc>
                <a:extLst>
                  <a:ext uri="{0D108BD9-81ED-4DB2-BD59-A6C34878D82A}">
                    <a16:rowId xmlns:a16="http://schemas.microsoft.com/office/drawing/2014/main" val="374914282"/>
                  </a:ext>
                </a:extLst>
              </a:tr>
              <a:tr h="732160">
                <a:tc>
                  <a:txBody>
                    <a:bodyPr/>
                    <a:lstStyle/>
                    <a:p>
                      <a:pPr algn="ctr"/>
                      <a:r>
                        <a:rPr lang="en-US" sz="2400" dirty="0">
                          <a:solidFill>
                            <a:schemeClr val="tx1">
                              <a:lumMod val="75000"/>
                              <a:lumOff val="25000"/>
                            </a:schemeClr>
                          </a:solidFill>
                          <a:latin typeface="Aptos" panose="020B0004020202020204" pitchFamily="34" charset="0"/>
                        </a:rPr>
                        <a:t>Basic Services</a:t>
                      </a:r>
                    </a:p>
                    <a:p>
                      <a:pPr algn="ctr"/>
                      <a:r>
                        <a:rPr lang="en-US" sz="2400" dirty="0">
                          <a:solidFill>
                            <a:schemeClr val="tx1">
                              <a:lumMod val="75000"/>
                              <a:lumOff val="25000"/>
                            </a:schemeClr>
                          </a:solidFill>
                          <a:latin typeface="Aptos" panose="020B0004020202020204" pitchFamily="34" charset="0"/>
                        </a:rPr>
                        <a:t>(Fillings, simple extractions) </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Plan pays 80% </a:t>
                      </a:r>
                    </a:p>
                  </a:txBody>
                  <a:tcPr anchor="ctr">
                    <a:solidFill>
                      <a:srgbClr val="C00000"/>
                    </a:solidFill>
                  </a:tcPr>
                </a:tc>
                <a:extLst>
                  <a:ext uri="{0D108BD9-81ED-4DB2-BD59-A6C34878D82A}">
                    <a16:rowId xmlns:a16="http://schemas.microsoft.com/office/drawing/2014/main" val="2996055284"/>
                  </a:ext>
                </a:extLst>
              </a:tr>
              <a:tr h="73216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Major Services</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(Dental crowns, bridges, implants, and root canals) </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Plan pays 50%</a:t>
                      </a:r>
                    </a:p>
                  </a:txBody>
                  <a:tcPr anchor="ctr">
                    <a:solidFill>
                      <a:srgbClr val="C00000"/>
                    </a:solidFill>
                  </a:tcPr>
                </a:tc>
                <a:extLst>
                  <a:ext uri="{0D108BD9-81ED-4DB2-BD59-A6C34878D82A}">
                    <a16:rowId xmlns:a16="http://schemas.microsoft.com/office/drawing/2014/main" val="2557247272"/>
                  </a:ext>
                </a:extLst>
              </a:tr>
              <a:tr h="73216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Annual Maximum per person</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$1,000</a:t>
                      </a:r>
                    </a:p>
                  </a:txBody>
                  <a:tcPr anchor="ctr">
                    <a:solidFill>
                      <a:srgbClr val="C00000"/>
                    </a:solidFill>
                  </a:tcPr>
                </a:tc>
                <a:extLst>
                  <a:ext uri="{0D108BD9-81ED-4DB2-BD59-A6C34878D82A}">
                    <a16:rowId xmlns:a16="http://schemas.microsoft.com/office/drawing/2014/main" val="3807181035"/>
                  </a:ext>
                </a:extLst>
              </a:tr>
              <a:tr h="73216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Orthodontics (dependents under age 19)</a:t>
                      </a:r>
                    </a:p>
                  </a:txBody>
                  <a:tcPr anchor="ctr">
                    <a:solidFill>
                      <a:schemeClr val="bg1">
                        <a:lumMod val="8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Not covered</a:t>
                      </a:r>
                    </a:p>
                  </a:txBody>
                  <a:tcPr anchor="ctr">
                    <a:solidFill>
                      <a:srgbClr val="C00000"/>
                    </a:solidFill>
                  </a:tcPr>
                </a:tc>
                <a:extLst>
                  <a:ext uri="{0D108BD9-81ED-4DB2-BD59-A6C34878D82A}">
                    <a16:rowId xmlns:a16="http://schemas.microsoft.com/office/drawing/2014/main" val="777961002"/>
                  </a:ext>
                </a:extLst>
              </a:tr>
              <a:tr h="73216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Ortho Lifetime Maximum</a:t>
                      </a:r>
                    </a:p>
                  </a:txBody>
                  <a:tcPr anchor="ctr">
                    <a:solidFill>
                      <a:schemeClr val="bg1">
                        <a:lumMod val="8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Not covered</a:t>
                      </a:r>
                    </a:p>
                  </a:txBody>
                  <a:tcPr anchor="ctr">
                    <a:solidFill>
                      <a:srgbClr val="C00000"/>
                    </a:solidFill>
                  </a:tcPr>
                </a:tc>
                <a:extLst>
                  <a:ext uri="{0D108BD9-81ED-4DB2-BD59-A6C34878D82A}">
                    <a16:rowId xmlns:a16="http://schemas.microsoft.com/office/drawing/2014/main" val="344131328"/>
                  </a:ext>
                </a:extLst>
              </a:tr>
            </a:tbl>
          </a:graphicData>
        </a:graphic>
      </p:graphicFrame>
      <p:pic>
        <p:nvPicPr>
          <p:cNvPr id="3" name="Picture 2" descr="Delta Insurance Lakewood CO | Delta Dental | CK Dental">
            <a:extLst>
              <a:ext uri="{FF2B5EF4-FFF2-40B4-BE49-F238E27FC236}">
                <a16:creationId xmlns:a16="http://schemas.microsoft.com/office/drawing/2014/main" id="{235D03F6-0F23-9C5E-C943-619B6AF730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289" y="9335657"/>
            <a:ext cx="5827617" cy="65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26464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2">
            <a:extLst>
              <a:ext uri="{FF2B5EF4-FFF2-40B4-BE49-F238E27FC236}">
                <a16:creationId xmlns:a16="http://schemas.microsoft.com/office/drawing/2014/main" id="{4AF76F74-FE95-EDC1-B033-74F55694F17C}"/>
              </a:ext>
            </a:extLst>
          </p:cNvPr>
          <p:cNvGraphicFramePr>
            <a:graphicFrameLocks noGrp="1"/>
          </p:cNvGraphicFramePr>
          <p:nvPr>
            <p:extLst>
              <p:ext uri="{D42A27DB-BD31-4B8C-83A1-F6EECF244321}">
                <p14:modId xmlns:p14="http://schemas.microsoft.com/office/powerpoint/2010/main" val="1012744016"/>
              </p:ext>
            </p:extLst>
          </p:nvPr>
        </p:nvGraphicFramePr>
        <p:xfrm>
          <a:off x="6535793" y="724365"/>
          <a:ext cx="10218829" cy="5790420"/>
        </p:xfrm>
        <a:graphic>
          <a:graphicData uri="http://schemas.openxmlformats.org/drawingml/2006/table">
            <a:tbl>
              <a:tblPr firstRow="1" bandRow="1">
                <a:tableStyleId>{5C22544A-7EE6-4342-B048-85BDC9FD1C3A}</a:tableStyleId>
              </a:tblPr>
              <a:tblGrid>
                <a:gridCol w="5944232">
                  <a:extLst>
                    <a:ext uri="{9D8B030D-6E8A-4147-A177-3AD203B41FA5}">
                      <a16:colId xmlns:a16="http://schemas.microsoft.com/office/drawing/2014/main" val="2487348262"/>
                    </a:ext>
                  </a:extLst>
                </a:gridCol>
                <a:gridCol w="4274597">
                  <a:extLst>
                    <a:ext uri="{9D8B030D-6E8A-4147-A177-3AD203B41FA5}">
                      <a16:colId xmlns:a16="http://schemas.microsoft.com/office/drawing/2014/main" val="2932193925"/>
                    </a:ext>
                  </a:extLst>
                </a:gridCol>
              </a:tblGrid>
              <a:tr h="619500">
                <a:tc gridSpan="2">
                  <a:txBody>
                    <a:bodyPr/>
                    <a:lstStyle/>
                    <a:p>
                      <a:pPr algn="ctr"/>
                      <a:r>
                        <a:rPr lang="en-US" sz="2400" dirty="0">
                          <a:solidFill>
                            <a:schemeClr val="bg1"/>
                          </a:solidFill>
                          <a:latin typeface="Aptos" panose="020B0004020202020204" pitchFamily="34" charset="0"/>
                        </a:rPr>
                        <a:t>EyeMed – Core Plan </a:t>
                      </a:r>
                    </a:p>
                  </a:txBody>
                  <a:tcPr anchor="ctr">
                    <a:solidFill>
                      <a:srgbClr val="C00000"/>
                    </a:solidFill>
                  </a:tcPr>
                </a:tc>
                <a:tc hMerge="1">
                  <a:txBody>
                    <a:bodyPr/>
                    <a:lstStyle/>
                    <a:p>
                      <a:pPr algn="ctr"/>
                      <a:endParaRPr lang="en-US" sz="2400" dirty="0">
                        <a:latin typeface="+mj-lt"/>
                      </a:endParaRPr>
                    </a:p>
                  </a:txBody>
                  <a:tcPr anchor="ctr">
                    <a:solidFill>
                      <a:schemeClr val="accent2"/>
                    </a:solidFill>
                  </a:tcPr>
                </a:tc>
                <a:extLst>
                  <a:ext uri="{0D108BD9-81ED-4DB2-BD59-A6C34878D82A}">
                    <a16:rowId xmlns:a16="http://schemas.microsoft.com/office/drawing/2014/main" val="229523018"/>
                  </a:ext>
                </a:extLst>
              </a:tr>
              <a:tr h="619500">
                <a:tc>
                  <a:txBody>
                    <a:bodyPr/>
                    <a:lstStyle/>
                    <a:p>
                      <a:pPr algn="ctr"/>
                      <a:r>
                        <a:rPr lang="en-US" sz="2400" dirty="0">
                          <a:solidFill>
                            <a:schemeClr val="tx1">
                              <a:lumMod val="75000"/>
                              <a:lumOff val="25000"/>
                            </a:schemeClr>
                          </a:solidFill>
                          <a:latin typeface="Aptos" panose="020B0004020202020204" pitchFamily="34" charset="0"/>
                        </a:rPr>
                        <a:t>Plan Year</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July 1 – June 30</a:t>
                      </a:r>
                    </a:p>
                  </a:txBody>
                  <a:tcPr anchor="ctr">
                    <a:solidFill>
                      <a:srgbClr val="C00000"/>
                    </a:solidFill>
                  </a:tcPr>
                </a:tc>
                <a:extLst>
                  <a:ext uri="{0D108BD9-81ED-4DB2-BD59-A6C34878D82A}">
                    <a16:rowId xmlns:a16="http://schemas.microsoft.com/office/drawing/2014/main" val="1132684685"/>
                  </a:ext>
                </a:extLst>
              </a:tr>
              <a:tr h="619500">
                <a:tc>
                  <a:txBody>
                    <a:bodyPr/>
                    <a:lstStyle/>
                    <a:p>
                      <a:pPr algn="ctr"/>
                      <a:r>
                        <a:rPr lang="en-US" sz="2400" dirty="0">
                          <a:solidFill>
                            <a:schemeClr val="tx1">
                              <a:lumMod val="75000"/>
                              <a:lumOff val="25000"/>
                            </a:schemeClr>
                          </a:solidFill>
                          <a:latin typeface="Aptos" panose="020B0004020202020204" pitchFamily="34" charset="0"/>
                        </a:rPr>
                        <a:t>Routine Vision Exam</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$20 copay</a:t>
                      </a:r>
                    </a:p>
                  </a:txBody>
                  <a:tcPr anchor="ctr">
                    <a:solidFill>
                      <a:srgbClr val="C00000"/>
                    </a:solidFill>
                  </a:tcPr>
                </a:tc>
                <a:extLst>
                  <a:ext uri="{0D108BD9-81ED-4DB2-BD59-A6C34878D82A}">
                    <a16:rowId xmlns:a16="http://schemas.microsoft.com/office/drawing/2014/main" val="1463474631"/>
                  </a:ext>
                </a:extLst>
              </a:tr>
              <a:tr h="1867682">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Contact Lenses</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$130 Allowance on contact lenses and frames and $180 allowance for PLUS providers (with 20% off any balance for frames) </a:t>
                      </a:r>
                    </a:p>
                  </a:txBody>
                  <a:tcPr anchor="ctr">
                    <a:solidFill>
                      <a:srgbClr val="C00000"/>
                    </a:solidFill>
                  </a:tcPr>
                </a:tc>
                <a:extLst>
                  <a:ext uri="{0D108BD9-81ED-4DB2-BD59-A6C34878D82A}">
                    <a16:rowId xmlns:a16="http://schemas.microsoft.com/office/drawing/2014/main" val="2557247272"/>
                  </a:ext>
                </a:extLst>
              </a:tr>
              <a:tr h="800435">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Lasik</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Discount Available (please consult with your doctor) </a:t>
                      </a:r>
                    </a:p>
                  </a:txBody>
                  <a:tcPr anchor="ctr">
                    <a:solidFill>
                      <a:srgbClr val="C00000"/>
                    </a:solidFill>
                  </a:tcPr>
                </a:tc>
                <a:extLst>
                  <a:ext uri="{0D108BD9-81ED-4DB2-BD59-A6C34878D82A}">
                    <a16:rowId xmlns:a16="http://schemas.microsoft.com/office/drawing/2014/main" val="3807181035"/>
                  </a:ext>
                </a:extLst>
              </a:tr>
              <a:tr h="1156184">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Frequency:</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Exam/Frames/Lenses</a:t>
                      </a:r>
                    </a:p>
                  </a:txBody>
                  <a:tcPr anchor="ctr">
                    <a:solidFill>
                      <a:schemeClr val="bg1">
                        <a:lumMod val="8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Exam: Every 12 Months</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Frames &amp; Lenses: Every 24 Months</a:t>
                      </a:r>
                    </a:p>
                  </a:txBody>
                  <a:tcPr anchor="ctr">
                    <a:solidFill>
                      <a:srgbClr val="C00000"/>
                    </a:solidFill>
                  </a:tcPr>
                </a:tc>
                <a:extLst>
                  <a:ext uri="{0D108BD9-81ED-4DB2-BD59-A6C34878D82A}">
                    <a16:rowId xmlns:a16="http://schemas.microsoft.com/office/drawing/2014/main" val="777961002"/>
                  </a:ext>
                </a:extLst>
              </a:tr>
            </a:tbl>
          </a:graphicData>
        </a:graphic>
      </p:graphicFrame>
      <p:grpSp>
        <p:nvGrpSpPr>
          <p:cNvPr id="45" name="Group 44">
            <a:extLst>
              <a:ext uri="{FF2B5EF4-FFF2-40B4-BE49-F238E27FC236}">
                <a16:creationId xmlns:a16="http://schemas.microsoft.com/office/drawing/2014/main" id="{F75B06D2-2E99-B5D7-217D-E375AEE0063E}"/>
              </a:ext>
            </a:extLst>
          </p:cNvPr>
          <p:cNvGrpSpPr/>
          <p:nvPr/>
        </p:nvGrpSpPr>
        <p:grpSpPr>
          <a:xfrm>
            <a:off x="1672606" y="2748007"/>
            <a:ext cx="2928000" cy="2928000"/>
            <a:chOff x="1110600" y="4775065"/>
            <a:chExt cx="4591050" cy="4591050"/>
          </a:xfrm>
          <a:solidFill>
            <a:srgbClr val="C00000"/>
          </a:solidFill>
        </p:grpSpPr>
        <p:sp>
          <p:nvSpPr>
            <p:cNvPr id="28" name="Rectangle 27">
              <a:extLst>
                <a:ext uri="{FF2B5EF4-FFF2-40B4-BE49-F238E27FC236}">
                  <a16:creationId xmlns:a16="http://schemas.microsoft.com/office/drawing/2014/main" id="{26042BE8-A635-D972-036E-8F6B71229DAE}"/>
                </a:ext>
              </a:extLst>
            </p:cNvPr>
            <p:cNvSpPr/>
            <p:nvPr/>
          </p:nvSpPr>
          <p:spPr>
            <a:xfrm>
              <a:off x="1110600" y="4775065"/>
              <a:ext cx="4591050" cy="459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4E536E1B-4141-EBE0-4C8F-69C010E5BB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78974" y="6054187"/>
              <a:ext cx="2654300" cy="2032805"/>
            </a:xfrm>
            <a:prstGeom prst="rect">
              <a:avLst/>
            </a:prstGeom>
            <a:grpFill/>
          </p:spPr>
        </p:pic>
      </p:grpSp>
      <p:sp>
        <p:nvSpPr>
          <p:cNvPr id="12" name="TextBox 11"/>
          <p:cNvSpPr txBox="1"/>
          <p:nvPr/>
        </p:nvSpPr>
        <p:spPr>
          <a:xfrm>
            <a:off x="941917" y="1434016"/>
            <a:ext cx="4962215" cy="1017202"/>
          </a:xfrm>
          <a:prstGeom prst="rect">
            <a:avLst/>
          </a:prstGeom>
          <a:noFill/>
        </p:spPr>
        <p:txBody>
          <a:bodyPr wrap="square" rtlCol="0">
            <a:spAutoFit/>
          </a:bodyPr>
          <a:lstStyle/>
          <a:p>
            <a:pPr>
              <a:lnSpc>
                <a:spcPts val="7400"/>
              </a:lnSpc>
            </a:pPr>
            <a:r>
              <a:rPr lang="en-US" sz="6000" dirty="0">
                <a:solidFill>
                  <a:schemeClr val="tx1">
                    <a:lumMod val="75000"/>
                    <a:lumOff val="25000"/>
                  </a:schemeClr>
                </a:solidFill>
                <a:latin typeface="Aptos" panose="020B0004020202020204" pitchFamily="34" charset="0"/>
              </a:rPr>
              <a:t>Vision Plan</a:t>
            </a:r>
          </a:p>
        </p:txBody>
      </p:sp>
      <p:graphicFrame>
        <p:nvGraphicFramePr>
          <p:cNvPr id="4" name="Table 22">
            <a:extLst>
              <a:ext uri="{FF2B5EF4-FFF2-40B4-BE49-F238E27FC236}">
                <a16:creationId xmlns:a16="http://schemas.microsoft.com/office/drawing/2014/main" id="{2776218F-C5B6-EBFC-DE29-283921DE682A}"/>
              </a:ext>
            </a:extLst>
          </p:cNvPr>
          <p:cNvGraphicFramePr>
            <a:graphicFrameLocks noGrp="1"/>
          </p:cNvGraphicFramePr>
          <p:nvPr>
            <p:extLst>
              <p:ext uri="{D42A27DB-BD31-4B8C-83A1-F6EECF244321}">
                <p14:modId xmlns:p14="http://schemas.microsoft.com/office/powerpoint/2010/main" val="4048903108"/>
              </p:ext>
            </p:extLst>
          </p:nvPr>
        </p:nvGraphicFramePr>
        <p:xfrm>
          <a:off x="8004516" y="6850966"/>
          <a:ext cx="6611816" cy="2268386"/>
        </p:xfrm>
        <a:graphic>
          <a:graphicData uri="http://schemas.openxmlformats.org/drawingml/2006/table">
            <a:tbl>
              <a:tblPr firstRow="1" bandRow="1">
                <a:tableStyleId>{5C22544A-7EE6-4342-B048-85BDC9FD1C3A}</a:tableStyleId>
              </a:tblPr>
              <a:tblGrid>
                <a:gridCol w="4462235">
                  <a:extLst>
                    <a:ext uri="{9D8B030D-6E8A-4147-A177-3AD203B41FA5}">
                      <a16:colId xmlns:a16="http://schemas.microsoft.com/office/drawing/2014/main" val="2487348262"/>
                    </a:ext>
                  </a:extLst>
                </a:gridCol>
                <a:gridCol w="2149581">
                  <a:extLst>
                    <a:ext uri="{9D8B030D-6E8A-4147-A177-3AD203B41FA5}">
                      <a16:colId xmlns:a16="http://schemas.microsoft.com/office/drawing/2014/main" val="2932193925"/>
                    </a:ext>
                  </a:extLst>
                </a:gridCol>
              </a:tblGrid>
              <a:tr h="722713">
                <a:tc>
                  <a:txBody>
                    <a:bodyPr/>
                    <a:lstStyle/>
                    <a:p>
                      <a:pPr algn="ctr"/>
                      <a:r>
                        <a:rPr lang="en-US" sz="2400" dirty="0">
                          <a:solidFill>
                            <a:schemeClr val="tx1"/>
                          </a:solidFill>
                          <a:latin typeface="Aptos" panose="020B0004020202020204" pitchFamily="34" charset="0"/>
                        </a:rPr>
                        <a:t>Vision</a:t>
                      </a:r>
                    </a:p>
                  </a:txBody>
                  <a:tcPr anchor="ctr">
                    <a:solidFill>
                      <a:schemeClr val="bg1">
                        <a:lumMod val="85000"/>
                      </a:schemeClr>
                    </a:solidFill>
                  </a:tcPr>
                </a:tc>
                <a:tc>
                  <a:txBody>
                    <a:bodyPr/>
                    <a:lstStyle/>
                    <a:p>
                      <a:pPr algn="ctr"/>
                      <a:r>
                        <a:rPr lang="en-US" sz="2400" dirty="0">
                          <a:latin typeface="Aptos" panose="020B0004020202020204" pitchFamily="34" charset="0"/>
                        </a:rPr>
                        <a:t>Your Monthly Cost</a:t>
                      </a:r>
                    </a:p>
                  </a:txBody>
                  <a:tcPr anchor="ctr">
                    <a:solidFill>
                      <a:srgbClr val="C00000"/>
                    </a:solidFill>
                  </a:tcPr>
                </a:tc>
                <a:extLst>
                  <a:ext uri="{0D108BD9-81ED-4DB2-BD59-A6C34878D82A}">
                    <a16:rowId xmlns:a16="http://schemas.microsoft.com/office/drawing/2014/main" val="1368527085"/>
                  </a:ext>
                </a:extLst>
              </a:tr>
              <a:tr h="722713">
                <a:tc>
                  <a:txBody>
                    <a:bodyPr/>
                    <a:lstStyle/>
                    <a:p>
                      <a:pPr algn="ctr"/>
                      <a:r>
                        <a:rPr lang="en-US" sz="2400" dirty="0">
                          <a:solidFill>
                            <a:schemeClr val="tx1"/>
                          </a:solidFill>
                          <a:latin typeface="Aptos" panose="020B0004020202020204" pitchFamily="34" charset="0"/>
                        </a:rPr>
                        <a:t>Employee</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$4.32</a:t>
                      </a:r>
                    </a:p>
                  </a:txBody>
                  <a:tcPr anchor="ctr">
                    <a:solidFill>
                      <a:srgbClr val="C00000"/>
                    </a:solidFill>
                  </a:tcPr>
                </a:tc>
                <a:extLst>
                  <a:ext uri="{0D108BD9-81ED-4DB2-BD59-A6C34878D82A}">
                    <a16:rowId xmlns:a16="http://schemas.microsoft.com/office/drawing/2014/main" val="1132684685"/>
                  </a:ext>
                </a:extLst>
              </a:tr>
              <a:tr h="722713">
                <a:tc>
                  <a:txBody>
                    <a:bodyPr/>
                    <a:lstStyle/>
                    <a:p>
                      <a:pPr algn="ctr"/>
                      <a:r>
                        <a:rPr lang="en-US" sz="2400" dirty="0">
                          <a:solidFill>
                            <a:schemeClr val="tx1"/>
                          </a:solidFill>
                          <a:latin typeface="Aptos" panose="020B0004020202020204" pitchFamily="34" charset="0"/>
                        </a:rPr>
                        <a:t>Employee &amp; Dependents </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$12.21</a:t>
                      </a:r>
                    </a:p>
                  </a:txBody>
                  <a:tcPr anchor="ctr">
                    <a:solidFill>
                      <a:srgbClr val="C00000"/>
                    </a:solidFill>
                  </a:tcPr>
                </a:tc>
                <a:extLst>
                  <a:ext uri="{0D108BD9-81ED-4DB2-BD59-A6C34878D82A}">
                    <a16:rowId xmlns:a16="http://schemas.microsoft.com/office/drawing/2014/main" val="374914282"/>
                  </a:ext>
                </a:extLst>
              </a:tr>
            </a:tbl>
          </a:graphicData>
        </a:graphic>
      </p:graphicFrame>
      <p:pic>
        <p:nvPicPr>
          <p:cNvPr id="3" name="Picture 2" descr="EyeMed Vision 2024">
            <a:extLst>
              <a:ext uri="{FF2B5EF4-FFF2-40B4-BE49-F238E27FC236}">
                <a16:creationId xmlns:a16="http://schemas.microsoft.com/office/drawing/2014/main" id="{A5F9C49D-A8EF-612B-D423-3EF8CDB6E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96" y="8626864"/>
            <a:ext cx="35718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7566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2">
            <a:extLst>
              <a:ext uri="{FF2B5EF4-FFF2-40B4-BE49-F238E27FC236}">
                <a16:creationId xmlns:a16="http://schemas.microsoft.com/office/drawing/2014/main" id="{4AF76F74-FE95-EDC1-B033-74F55694F17C}"/>
              </a:ext>
            </a:extLst>
          </p:cNvPr>
          <p:cNvGraphicFramePr>
            <a:graphicFrameLocks noGrp="1"/>
          </p:cNvGraphicFramePr>
          <p:nvPr>
            <p:extLst>
              <p:ext uri="{D42A27DB-BD31-4B8C-83A1-F6EECF244321}">
                <p14:modId xmlns:p14="http://schemas.microsoft.com/office/powerpoint/2010/main" val="57539573"/>
              </p:ext>
            </p:extLst>
          </p:nvPr>
        </p:nvGraphicFramePr>
        <p:xfrm>
          <a:off x="6535793" y="678645"/>
          <a:ext cx="10218829" cy="5790420"/>
        </p:xfrm>
        <a:graphic>
          <a:graphicData uri="http://schemas.openxmlformats.org/drawingml/2006/table">
            <a:tbl>
              <a:tblPr firstRow="1" bandRow="1">
                <a:tableStyleId>{5C22544A-7EE6-4342-B048-85BDC9FD1C3A}</a:tableStyleId>
              </a:tblPr>
              <a:tblGrid>
                <a:gridCol w="5944232">
                  <a:extLst>
                    <a:ext uri="{9D8B030D-6E8A-4147-A177-3AD203B41FA5}">
                      <a16:colId xmlns:a16="http://schemas.microsoft.com/office/drawing/2014/main" val="2487348262"/>
                    </a:ext>
                  </a:extLst>
                </a:gridCol>
                <a:gridCol w="4274597">
                  <a:extLst>
                    <a:ext uri="{9D8B030D-6E8A-4147-A177-3AD203B41FA5}">
                      <a16:colId xmlns:a16="http://schemas.microsoft.com/office/drawing/2014/main" val="2932193925"/>
                    </a:ext>
                  </a:extLst>
                </a:gridCol>
              </a:tblGrid>
              <a:tr h="619500">
                <a:tc gridSpan="2">
                  <a:txBody>
                    <a:bodyPr/>
                    <a:lstStyle/>
                    <a:p>
                      <a:pPr algn="ctr"/>
                      <a:r>
                        <a:rPr lang="en-US" sz="2400" dirty="0">
                          <a:solidFill>
                            <a:schemeClr val="bg1"/>
                          </a:solidFill>
                          <a:latin typeface="Aptos" panose="020B0004020202020204" pitchFamily="34" charset="0"/>
                        </a:rPr>
                        <a:t>EyeMed – Buy-Up Plan </a:t>
                      </a:r>
                    </a:p>
                  </a:txBody>
                  <a:tcPr anchor="ctr">
                    <a:solidFill>
                      <a:srgbClr val="C00000"/>
                    </a:solidFill>
                  </a:tcPr>
                </a:tc>
                <a:tc hMerge="1">
                  <a:txBody>
                    <a:bodyPr/>
                    <a:lstStyle/>
                    <a:p>
                      <a:pPr algn="ctr"/>
                      <a:endParaRPr lang="en-US" sz="2400" dirty="0">
                        <a:latin typeface="+mj-lt"/>
                      </a:endParaRPr>
                    </a:p>
                  </a:txBody>
                  <a:tcPr anchor="ctr">
                    <a:solidFill>
                      <a:schemeClr val="accent2"/>
                    </a:solidFill>
                  </a:tcPr>
                </a:tc>
                <a:extLst>
                  <a:ext uri="{0D108BD9-81ED-4DB2-BD59-A6C34878D82A}">
                    <a16:rowId xmlns:a16="http://schemas.microsoft.com/office/drawing/2014/main" val="229523018"/>
                  </a:ext>
                </a:extLst>
              </a:tr>
              <a:tr h="619500">
                <a:tc>
                  <a:txBody>
                    <a:bodyPr/>
                    <a:lstStyle/>
                    <a:p>
                      <a:pPr algn="ctr"/>
                      <a:r>
                        <a:rPr lang="en-US" sz="2400" dirty="0">
                          <a:solidFill>
                            <a:schemeClr val="tx1">
                              <a:lumMod val="75000"/>
                              <a:lumOff val="25000"/>
                            </a:schemeClr>
                          </a:solidFill>
                          <a:latin typeface="Aptos" panose="020B0004020202020204" pitchFamily="34" charset="0"/>
                        </a:rPr>
                        <a:t>Plan Year</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July 1 – June 30</a:t>
                      </a:r>
                    </a:p>
                  </a:txBody>
                  <a:tcPr anchor="ctr">
                    <a:solidFill>
                      <a:srgbClr val="C00000"/>
                    </a:solidFill>
                  </a:tcPr>
                </a:tc>
                <a:extLst>
                  <a:ext uri="{0D108BD9-81ED-4DB2-BD59-A6C34878D82A}">
                    <a16:rowId xmlns:a16="http://schemas.microsoft.com/office/drawing/2014/main" val="1132684685"/>
                  </a:ext>
                </a:extLst>
              </a:tr>
              <a:tr h="619500">
                <a:tc>
                  <a:txBody>
                    <a:bodyPr/>
                    <a:lstStyle/>
                    <a:p>
                      <a:pPr algn="ctr"/>
                      <a:r>
                        <a:rPr lang="en-US" sz="2400" dirty="0">
                          <a:solidFill>
                            <a:schemeClr val="tx1">
                              <a:lumMod val="75000"/>
                              <a:lumOff val="25000"/>
                            </a:schemeClr>
                          </a:solidFill>
                          <a:latin typeface="Aptos" panose="020B0004020202020204" pitchFamily="34" charset="0"/>
                        </a:rPr>
                        <a:t>Routine Vision Exam</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$10 copay</a:t>
                      </a:r>
                    </a:p>
                  </a:txBody>
                  <a:tcPr anchor="ctr">
                    <a:solidFill>
                      <a:srgbClr val="C00000"/>
                    </a:solidFill>
                  </a:tcPr>
                </a:tc>
                <a:extLst>
                  <a:ext uri="{0D108BD9-81ED-4DB2-BD59-A6C34878D82A}">
                    <a16:rowId xmlns:a16="http://schemas.microsoft.com/office/drawing/2014/main" val="1463474631"/>
                  </a:ext>
                </a:extLst>
              </a:tr>
              <a:tr h="1867682">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Contact Lenses</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$140 Allowance on contact lenses and frames and $190 allowance for PLUS providers (with 20% off any balance for frames) </a:t>
                      </a:r>
                    </a:p>
                  </a:txBody>
                  <a:tcPr anchor="ctr">
                    <a:solidFill>
                      <a:srgbClr val="C00000"/>
                    </a:solidFill>
                  </a:tcPr>
                </a:tc>
                <a:extLst>
                  <a:ext uri="{0D108BD9-81ED-4DB2-BD59-A6C34878D82A}">
                    <a16:rowId xmlns:a16="http://schemas.microsoft.com/office/drawing/2014/main" val="2557247272"/>
                  </a:ext>
                </a:extLst>
              </a:tr>
              <a:tr h="800435">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Lasik</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Discount Available (please consult with your doctor) </a:t>
                      </a:r>
                    </a:p>
                  </a:txBody>
                  <a:tcPr anchor="ctr">
                    <a:solidFill>
                      <a:srgbClr val="C00000"/>
                    </a:solidFill>
                  </a:tcPr>
                </a:tc>
                <a:extLst>
                  <a:ext uri="{0D108BD9-81ED-4DB2-BD59-A6C34878D82A}">
                    <a16:rowId xmlns:a16="http://schemas.microsoft.com/office/drawing/2014/main" val="3807181035"/>
                  </a:ext>
                </a:extLst>
              </a:tr>
              <a:tr h="1156184">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Frequency:</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Exam/Frames/Lenses</a:t>
                      </a:r>
                    </a:p>
                  </a:txBody>
                  <a:tcPr anchor="ctr">
                    <a:solidFill>
                      <a:schemeClr val="bg1">
                        <a:lumMod val="8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Exam: Every 12 Months</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Frames &amp; Lenses: Every 12 Months</a:t>
                      </a:r>
                    </a:p>
                  </a:txBody>
                  <a:tcPr anchor="ctr">
                    <a:solidFill>
                      <a:srgbClr val="C00000"/>
                    </a:solidFill>
                  </a:tcPr>
                </a:tc>
                <a:extLst>
                  <a:ext uri="{0D108BD9-81ED-4DB2-BD59-A6C34878D82A}">
                    <a16:rowId xmlns:a16="http://schemas.microsoft.com/office/drawing/2014/main" val="777961002"/>
                  </a:ext>
                </a:extLst>
              </a:tr>
            </a:tbl>
          </a:graphicData>
        </a:graphic>
      </p:graphicFrame>
      <p:grpSp>
        <p:nvGrpSpPr>
          <p:cNvPr id="45" name="Group 44">
            <a:extLst>
              <a:ext uri="{FF2B5EF4-FFF2-40B4-BE49-F238E27FC236}">
                <a16:creationId xmlns:a16="http://schemas.microsoft.com/office/drawing/2014/main" id="{F75B06D2-2E99-B5D7-217D-E375AEE0063E}"/>
              </a:ext>
            </a:extLst>
          </p:cNvPr>
          <p:cNvGrpSpPr/>
          <p:nvPr/>
        </p:nvGrpSpPr>
        <p:grpSpPr>
          <a:xfrm>
            <a:off x="1672606" y="2748007"/>
            <a:ext cx="2928000" cy="2928000"/>
            <a:chOff x="1110600" y="4775065"/>
            <a:chExt cx="4591050" cy="4591050"/>
          </a:xfrm>
          <a:solidFill>
            <a:srgbClr val="C00000"/>
          </a:solidFill>
        </p:grpSpPr>
        <p:sp>
          <p:nvSpPr>
            <p:cNvPr id="28" name="Rectangle 27">
              <a:extLst>
                <a:ext uri="{FF2B5EF4-FFF2-40B4-BE49-F238E27FC236}">
                  <a16:creationId xmlns:a16="http://schemas.microsoft.com/office/drawing/2014/main" id="{26042BE8-A635-D972-036E-8F6B71229DAE}"/>
                </a:ext>
              </a:extLst>
            </p:cNvPr>
            <p:cNvSpPr/>
            <p:nvPr/>
          </p:nvSpPr>
          <p:spPr>
            <a:xfrm>
              <a:off x="1110600" y="4775065"/>
              <a:ext cx="4591050" cy="459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4E536E1B-4141-EBE0-4C8F-69C010E5BB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78974" y="6054187"/>
              <a:ext cx="2654300" cy="2032805"/>
            </a:xfrm>
            <a:prstGeom prst="rect">
              <a:avLst/>
            </a:prstGeom>
            <a:grpFill/>
          </p:spPr>
        </p:pic>
      </p:grpSp>
      <p:sp>
        <p:nvSpPr>
          <p:cNvPr id="12" name="TextBox 11"/>
          <p:cNvSpPr txBox="1"/>
          <p:nvPr/>
        </p:nvSpPr>
        <p:spPr>
          <a:xfrm>
            <a:off x="955985" y="1429671"/>
            <a:ext cx="4962215" cy="1017202"/>
          </a:xfrm>
          <a:prstGeom prst="rect">
            <a:avLst/>
          </a:prstGeom>
          <a:noFill/>
        </p:spPr>
        <p:txBody>
          <a:bodyPr wrap="square" rtlCol="0">
            <a:spAutoFit/>
          </a:bodyPr>
          <a:lstStyle/>
          <a:p>
            <a:pPr>
              <a:lnSpc>
                <a:spcPts val="7400"/>
              </a:lnSpc>
            </a:pPr>
            <a:r>
              <a:rPr lang="en-US" sz="6000" dirty="0">
                <a:solidFill>
                  <a:schemeClr val="tx1">
                    <a:lumMod val="75000"/>
                    <a:lumOff val="25000"/>
                  </a:schemeClr>
                </a:solidFill>
                <a:latin typeface="Aptos" panose="020B0004020202020204" pitchFamily="34" charset="0"/>
              </a:rPr>
              <a:t>Vision Plan</a:t>
            </a:r>
          </a:p>
        </p:txBody>
      </p:sp>
      <p:graphicFrame>
        <p:nvGraphicFramePr>
          <p:cNvPr id="4" name="Table 22">
            <a:extLst>
              <a:ext uri="{FF2B5EF4-FFF2-40B4-BE49-F238E27FC236}">
                <a16:creationId xmlns:a16="http://schemas.microsoft.com/office/drawing/2014/main" id="{2776218F-C5B6-EBFC-DE29-283921DE682A}"/>
              </a:ext>
            </a:extLst>
          </p:cNvPr>
          <p:cNvGraphicFramePr>
            <a:graphicFrameLocks noGrp="1"/>
          </p:cNvGraphicFramePr>
          <p:nvPr>
            <p:extLst>
              <p:ext uri="{D42A27DB-BD31-4B8C-83A1-F6EECF244321}">
                <p14:modId xmlns:p14="http://schemas.microsoft.com/office/powerpoint/2010/main" val="2116703136"/>
              </p:ext>
            </p:extLst>
          </p:nvPr>
        </p:nvGraphicFramePr>
        <p:xfrm>
          <a:off x="8060787" y="6808762"/>
          <a:ext cx="6541478" cy="2296518"/>
        </p:xfrm>
        <a:graphic>
          <a:graphicData uri="http://schemas.openxmlformats.org/drawingml/2006/table">
            <a:tbl>
              <a:tblPr firstRow="1" bandRow="1">
                <a:tableStyleId>{5C22544A-7EE6-4342-B048-85BDC9FD1C3A}</a:tableStyleId>
              </a:tblPr>
              <a:tblGrid>
                <a:gridCol w="4414765">
                  <a:extLst>
                    <a:ext uri="{9D8B030D-6E8A-4147-A177-3AD203B41FA5}">
                      <a16:colId xmlns:a16="http://schemas.microsoft.com/office/drawing/2014/main" val="2487348262"/>
                    </a:ext>
                  </a:extLst>
                </a:gridCol>
                <a:gridCol w="2126713">
                  <a:extLst>
                    <a:ext uri="{9D8B030D-6E8A-4147-A177-3AD203B41FA5}">
                      <a16:colId xmlns:a16="http://schemas.microsoft.com/office/drawing/2014/main" val="2932193925"/>
                    </a:ext>
                  </a:extLst>
                </a:gridCol>
              </a:tblGrid>
              <a:tr h="736779">
                <a:tc>
                  <a:txBody>
                    <a:bodyPr/>
                    <a:lstStyle/>
                    <a:p>
                      <a:pPr algn="ctr"/>
                      <a:r>
                        <a:rPr lang="en-US" sz="2400" dirty="0">
                          <a:solidFill>
                            <a:schemeClr val="tx1"/>
                          </a:solidFill>
                          <a:latin typeface="Aptos" panose="020B0004020202020204" pitchFamily="34" charset="0"/>
                        </a:rPr>
                        <a:t>Vision</a:t>
                      </a:r>
                    </a:p>
                  </a:txBody>
                  <a:tcPr anchor="ctr">
                    <a:solidFill>
                      <a:schemeClr val="bg1">
                        <a:lumMod val="85000"/>
                      </a:schemeClr>
                    </a:solidFill>
                  </a:tcPr>
                </a:tc>
                <a:tc>
                  <a:txBody>
                    <a:bodyPr/>
                    <a:lstStyle/>
                    <a:p>
                      <a:pPr algn="ctr"/>
                      <a:r>
                        <a:rPr lang="en-US" sz="2400" dirty="0">
                          <a:latin typeface="Aptos" panose="020B0004020202020204" pitchFamily="34" charset="0"/>
                        </a:rPr>
                        <a:t>Your Monthly Cost</a:t>
                      </a:r>
                    </a:p>
                  </a:txBody>
                  <a:tcPr anchor="ctr">
                    <a:solidFill>
                      <a:srgbClr val="C00000"/>
                    </a:solidFill>
                  </a:tcPr>
                </a:tc>
                <a:extLst>
                  <a:ext uri="{0D108BD9-81ED-4DB2-BD59-A6C34878D82A}">
                    <a16:rowId xmlns:a16="http://schemas.microsoft.com/office/drawing/2014/main" val="1368527085"/>
                  </a:ext>
                </a:extLst>
              </a:tr>
              <a:tr h="736779">
                <a:tc>
                  <a:txBody>
                    <a:bodyPr/>
                    <a:lstStyle/>
                    <a:p>
                      <a:pPr algn="ctr"/>
                      <a:r>
                        <a:rPr lang="en-US" sz="2400" dirty="0">
                          <a:solidFill>
                            <a:schemeClr val="tx1"/>
                          </a:solidFill>
                          <a:latin typeface="Aptos" panose="020B0004020202020204" pitchFamily="34" charset="0"/>
                        </a:rPr>
                        <a:t>Employee</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$5.74</a:t>
                      </a:r>
                    </a:p>
                  </a:txBody>
                  <a:tcPr anchor="ctr">
                    <a:solidFill>
                      <a:srgbClr val="C00000"/>
                    </a:solidFill>
                  </a:tcPr>
                </a:tc>
                <a:extLst>
                  <a:ext uri="{0D108BD9-81ED-4DB2-BD59-A6C34878D82A}">
                    <a16:rowId xmlns:a16="http://schemas.microsoft.com/office/drawing/2014/main" val="1132684685"/>
                  </a:ext>
                </a:extLst>
              </a:tr>
              <a:tr h="736779">
                <a:tc>
                  <a:txBody>
                    <a:bodyPr/>
                    <a:lstStyle/>
                    <a:p>
                      <a:pPr algn="ctr"/>
                      <a:r>
                        <a:rPr lang="en-US" sz="2400" dirty="0">
                          <a:solidFill>
                            <a:schemeClr val="tx1"/>
                          </a:solidFill>
                          <a:latin typeface="Aptos" panose="020B0004020202020204" pitchFamily="34" charset="0"/>
                        </a:rPr>
                        <a:t>Employee &amp; Dependents </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$16.22</a:t>
                      </a:r>
                    </a:p>
                  </a:txBody>
                  <a:tcPr anchor="ctr">
                    <a:solidFill>
                      <a:srgbClr val="C00000"/>
                    </a:solidFill>
                  </a:tcPr>
                </a:tc>
                <a:extLst>
                  <a:ext uri="{0D108BD9-81ED-4DB2-BD59-A6C34878D82A}">
                    <a16:rowId xmlns:a16="http://schemas.microsoft.com/office/drawing/2014/main" val="374914282"/>
                  </a:ext>
                </a:extLst>
              </a:tr>
            </a:tbl>
          </a:graphicData>
        </a:graphic>
      </p:graphicFrame>
      <p:pic>
        <p:nvPicPr>
          <p:cNvPr id="3" name="Picture 2" descr="EyeMed Vision 2024">
            <a:extLst>
              <a:ext uri="{FF2B5EF4-FFF2-40B4-BE49-F238E27FC236}">
                <a16:creationId xmlns:a16="http://schemas.microsoft.com/office/drawing/2014/main" id="{18BC7F6F-557A-52AF-CCA1-4BC6B94D5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96" y="8626864"/>
            <a:ext cx="35718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72510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9589" y="1050051"/>
            <a:ext cx="11207829" cy="1966179"/>
          </a:xfrm>
          <a:prstGeom prst="rect">
            <a:avLst/>
          </a:prstGeom>
          <a:noFill/>
        </p:spPr>
        <p:txBody>
          <a:bodyPr wrap="square" rtlCol="0">
            <a:spAutoFit/>
          </a:bodyPr>
          <a:lstStyle/>
          <a:p>
            <a:pPr>
              <a:lnSpc>
                <a:spcPts val="7400"/>
              </a:lnSpc>
            </a:pPr>
            <a:r>
              <a:rPr lang="en-US" sz="6000" dirty="0">
                <a:solidFill>
                  <a:schemeClr val="tx1">
                    <a:lumMod val="75000"/>
                    <a:lumOff val="25000"/>
                  </a:schemeClr>
                </a:solidFill>
                <a:latin typeface="Aptos" panose="020B0004020202020204" pitchFamily="34" charset="0"/>
              </a:rPr>
              <a:t>Your Employee Assistance Program with Guardian </a:t>
            </a:r>
          </a:p>
        </p:txBody>
      </p:sp>
      <p:sp>
        <p:nvSpPr>
          <p:cNvPr id="14" name="TextBox 13"/>
          <p:cNvSpPr txBox="1"/>
          <p:nvPr/>
        </p:nvSpPr>
        <p:spPr>
          <a:xfrm>
            <a:off x="1147716" y="3153442"/>
            <a:ext cx="6783960" cy="3363037"/>
          </a:xfrm>
          <a:prstGeom prst="rect">
            <a:avLst/>
          </a:prstGeom>
          <a:noFill/>
        </p:spPr>
        <p:txBody>
          <a:bodyPr wrap="square" rtlCol="0">
            <a:spAutoFit/>
          </a:bodyPr>
          <a:lstStyle/>
          <a:p>
            <a:pPr>
              <a:lnSpc>
                <a:spcPct val="150000"/>
              </a:lnSpc>
            </a:pPr>
            <a:r>
              <a:rPr lang="en-US" sz="2400" b="1" dirty="0">
                <a:latin typeface="Aptos" panose="020B0004020202020204" pitchFamily="34" charset="0"/>
              </a:rPr>
              <a:t>At times we all experience challenges at work </a:t>
            </a:r>
            <a:br>
              <a:rPr lang="en-US" sz="2400" b="1" dirty="0">
                <a:latin typeface="Aptos" panose="020B0004020202020204" pitchFamily="34" charset="0"/>
              </a:rPr>
            </a:br>
            <a:r>
              <a:rPr lang="en-US" sz="2400" b="1" dirty="0">
                <a:latin typeface="Aptos" panose="020B0004020202020204" pitchFamily="34" charset="0"/>
              </a:rPr>
              <a:t>or at home that affect our well-being and make </a:t>
            </a:r>
            <a:br>
              <a:rPr lang="en-US" sz="2400" b="1" dirty="0">
                <a:latin typeface="Aptos" panose="020B0004020202020204" pitchFamily="34" charset="0"/>
              </a:rPr>
            </a:br>
            <a:r>
              <a:rPr lang="en-US" sz="2400" b="1" dirty="0">
                <a:latin typeface="Aptos" panose="020B0004020202020204" pitchFamily="34" charset="0"/>
              </a:rPr>
              <a:t>it difficult to concentrate on our daily tasks. An EAP provides short-term counseling and referral services to help you address these challenges.</a:t>
            </a:r>
          </a:p>
        </p:txBody>
      </p:sp>
      <p:sp>
        <p:nvSpPr>
          <p:cNvPr id="31" name="Прямоугольник 3"/>
          <p:cNvSpPr/>
          <p:nvPr/>
        </p:nvSpPr>
        <p:spPr>
          <a:xfrm>
            <a:off x="13667874" y="-1"/>
            <a:ext cx="4620126" cy="78278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Овал 13"/>
          <p:cNvSpPr/>
          <p:nvPr/>
        </p:nvSpPr>
        <p:spPr>
          <a:xfrm>
            <a:off x="15331331" y="531080"/>
            <a:ext cx="1126958" cy="1126958"/>
          </a:xfrm>
          <a:prstGeom prst="ellipse">
            <a:avLst/>
          </a:prstGeom>
          <a:solidFill>
            <a:srgbClr val="C00000"/>
          </a:solidFill>
          <a:ln w="19050">
            <a:noFill/>
          </a:ln>
          <a:effectLst>
            <a:outerShdw blurRad="292100" dist="127000" dir="5400000" algn="ctr" rotWithShape="0">
              <a:schemeClr val="accent4">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sp>
        <p:nvSpPr>
          <p:cNvPr id="43" name="Прямоугольник 3"/>
          <p:cNvSpPr/>
          <p:nvPr/>
        </p:nvSpPr>
        <p:spPr>
          <a:xfrm>
            <a:off x="9143999" y="3027440"/>
            <a:ext cx="4523873" cy="7261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Овал 13"/>
          <p:cNvSpPr/>
          <p:nvPr/>
        </p:nvSpPr>
        <p:spPr>
          <a:xfrm>
            <a:off x="10837714" y="3531036"/>
            <a:ext cx="1126958" cy="1126958"/>
          </a:xfrm>
          <a:prstGeom prst="ellipse">
            <a:avLst/>
          </a:prstGeom>
          <a:solidFill>
            <a:srgbClr val="C00000"/>
          </a:solidFill>
          <a:ln w="19050">
            <a:noFill/>
          </a:ln>
          <a:effectLst>
            <a:outerShdw blurRad="292100" dist="127000" dir="5400000" algn="ctr" rotWithShape="0">
              <a:schemeClr val="tx1">
                <a:lumMod val="85000"/>
                <a:lumOff val="15000"/>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sp>
        <p:nvSpPr>
          <p:cNvPr id="53" name="TextBox 52"/>
          <p:cNvSpPr txBox="1"/>
          <p:nvPr/>
        </p:nvSpPr>
        <p:spPr>
          <a:xfrm>
            <a:off x="9678260" y="4711553"/>
            <a:ext cx="3445866" cy="5104411"/>
          </a:xfrm>
          <a:prstGeom prst="rect">
            <a:avLst/>
          </a:prstGeom>
          <a:noFill/>
        </p:spPr>
        <p:txBody>
          <a:bodyPr wrap="square" rtlCol="0">
            <a:spAutoFit/>
          </a:bodyPr>
          <a:lstStyle/>
          <a:p>
            <a:pPr algn="ctr">
              <a:lnSpc>
                <a:spcPct val="150000"/>
              </a:lnSpc>
              <a:spcBef>
                <a:spcPts val="1200"/>
              </a:spcBef>
            </a:pPr>
            <a:r>
              <a:rPr lang="en-US" sz="1600" kern="0" dirty="0">
                <a:latin typeface="Aptos" panose="020B0004020202020204" pitchFamily="34" charset="0"/>
                <a:ea typeface="Roboto Medium" panose="02000000000000000000" pitchFamily="2" charset="0"/>
                <a:cs typeface="Roboto Medium" panose="02000000000000000000" pitchFamily="2" charset="0"/>
              </a:rPr>
              <a:t>Confidential to Ohio Wesleyan University </a:t>
            </a:r>
          </a:p>
          <a:p>
            <a:pPr algn="ctr">
              <a:lnSpc>
                <a:spcPct val="150000"/>
              </a:lnSpc>
              <a:spcBef>
                <a:spcPts val="1200"/>
              </a:spcBef>
            </a:pPr>
            <a:br>
              <a:rPr lang="en-US" sz="1600" kern="0" dirty="0">
                <a:latin typeface="Aptos" panose="020B0004020202020204" pitchFamily="34" charset="0"/>
                <a:ea typeface="Roboto Medium" panose="02000000000000000000" pitchFamily="2" charset="0"/>
                <a:cs typeface="Roboto Medium" panose="02000000000000000000" pitchFamily="2" charset="0"/>
              </a:rPr>
            </a:br>
            <a:r>
              <a:rPr lang="en-US" sz="1600" kern="0" dirty="0">
                <a:latin typeface="Aptos" panose="020B0004020202020204" pitchFamily="34" charset="0"/>
                <a:ea typeface="Roboto Medium" panose="02000000000000000000" pitchFamily="2" charset="0"/>
                <a:cs typeface="Roboto Medium" panose="02000000000000000000" pitchFamily="2" charset="0"/>
              </a:rPr>
              <a:t>Free to employees and </a:t>
            </a:r>
            <a:br>
              <a:rPr lang="en-US" sz="1600" kern="0" dirty="0">
                <a:latin typeface="Aptos" panose="020B0004020202020204" pitchFamily="34" charset="0"/>
                <a:ea typeface="Roboto Medium" panose="02000000000000000000" pitchFamily="2" charset="0"/>
                <a:cs typeface="Roboto Medium" panose="02000000000000000000" pitchFamily="2" charset="0"/>
              </a:rPr>
            </a:br>
            <a:r>
              <a:rPr lang="en-US" sz="1600" kern="0" dirty="0">
                <a:latin typeface="Aptos" panose="020B0004020202020204" pitchFamily="34" charset="0"/>
                <a:ea typeface="Roboto Medium" panose="02000000000000000000" pitchFamily="2" charset="0"/>
                <a:cs typeface="Roboto Medium" panose="02000000000000000000" pitchFamily="2" charset="0"/>
              </a:rPr>
              <a:t>their covered dependents living </a:t>
            </a:r>
            <a:br>
              <a:rPr lang="en-US" sz="1600" kern="0" dirty="0">
                <a:latin typeface="Aptos" panose="020B0004020202020204" pitchFamily="34" charset="0"/>
                <a:ea typeface="Roboto Medium" panose="02000000000000000000" pitchFamily="2" charset="0"/>
                <a:cs typeface="Roboto Medium" panose="02000000000000000000" pitchFamily="2" charset="0"/>
              </a:rPr>
            </a:br>
            <a:r>
              <a:rPr lang="en-US" sz="1600" kern="0" dirty="0">
                <a:latin typeface="Aptos" panose="020B0004020202020204" pitchFamily="34" charset="0"/>
                <a:ea typeface="Roboto Medium" panose="02000000000000000000" pitchFamily="2" charset="0"/>
                <a:cs typeface="Roboto Medium" panose="02000000000000000000" pitchFamily="2" charset="0"/>
              </a:rPr>
              <a:t>in their household</a:t>
            </a:r>
          </a:p>
          <a:p>
            <a:pPr algn="ctr">
              <a:lnSpc>
                <a:spcPct val="150000"/>
              </a:lnSpc>
              <a:spcBef>
                <a:spcPts val="1200"/>
              </a:spcBef>
            </a:pPr>
            <a:br>
              <a:rPr lang="en-US" sz="1600" kern="0" dirty="0">
                <a:latin typeface="Aptos" panose="020B0004020202020204" pitchFamily="34" charset="0"/>
                <a:ea typeface="Roboto Medium" panose="02000000000000000000" pitchFamily="2" charset="0"/>
                <a:cs typeface="Roboto Medium" panose="02000000000000000000" pitchFamily="2" charset="0"/>
              </a:rPr>
            </a:br>
            <a:r>
              <a:rPr lang="en-US" sz="1600" kern="0" dirty="0">
                <a:latin typeface="Aptos" panose="020B0004020202020204" pitchFamily="34" charset="0"/>
                <a:ea typeface="Roboto Medium" panose="02000000000000000000" pitchFamily="2" charset="0"/>
                <a:cs typeface="Roboto Medium" panose="02000000000000000000" pitchFamily="2" charset="0"/>
              </a:rPr>
              <a:t>Available around the clock </a:t>
            </a:r>
            <a:br>
              <a:rPr lang="en-US" sz="1600" kern="0" dirty="0">
                <a:latin typeface="Aptos" panose="020B0004020202020204" pitchFamily="34" charset="0"/>
                <a:ea typeface="Roboto Medium" panose="02000000000000000000" pitchFamily="2" charset="0"/>
                <a:cs typeface="Roboto Medium" panose="02000000000000000000" pitchFamily="2" charset="0"/>
              </a:rPr>
            </a:br>
            <a:r>
              <a:rPr lang="en-US" sz="1600" kern="0" dirty="0">
                <a:latin typeface="Aptos" panose="020B0004020202020204" pitchFamily="34" charset="0"/>
                <a:ea typeface="Roboto Medium" panose="02000000000000000000" pitchFamily="2" charset="0"/>
                <a:cs typeface="Roboto Medium" panose="02000000000000000000" pitchFamily="2" charset="0"/>
              </a:rPr>
              <a:t>every day of the year</a:t>
            </a:r>
          </a:p>
          <a:p>
            <a:pPr algn="ctr">
              <a:lnSpc>
                <a:spcPct val="150000"/>
              </a:lnSpc>
              <a:spcBef>
                <a:spcPts val="1200"/>
              </a:spcBef>
            </a:pPr>
            <a:endParaRPr lang="en-US" sz="1600" kern="0" dirty="0">
              <a:latin typeface="Aptos" panose="020B0004020202020204" pitchFamily="34" charset="0"/>
              <a:ea typeface="Roboto Medium" panose="02000000000000000000" pitchFamily="2" charset="0"/>
              <a:cs typeface="Roboto Medium" panose="02000000000000000000" pitchFamily="2" charset="0"/>
            </a:endParaRPr>
          </a:p>
          <a:p>
            <a:pPr algn="ctr">
              <a:lnSpc>
                <a:spcPct val="150000"/>
              </a:lnSpc>
              <a:spcBef>
                <a:spcPts val="1200"/>
              </a:spcBef>
            </a:pPr>
            <a:r>
              <a:rPr lang="en-US" sz="1600" kern="0" dirty="0">
                <a:latin typeface="Aptos" panose="020B0004020202020204" pitchFamily="34" charset="0"/>
                <a:ea typeface="Roboto Medium" panose="02000000000000000000" pitchFamily="2" charset="0"/>
                <a:cs typeface="Roboto Medium" panose="02000000000000000000" pitchFamily="2" charset="0"/>
              </a:rPr>
              <a:t>Your EAP benefit is</a:t>
            </a:r>
            <a:br>
              <a:rPr lang="en-US" sz="1600" kern="0" dirty="0">
                <a:latin typeface="Aptos" panose="020B0004020202020204" pitchFamily="34" charset="0"/>
                <a:ea typeface="Roboto Medium" panose="02000000000000000000" pitchFamily="2" charset="0"/>
                <a:cs typeface="Roboto Medium" panose="02000000000000000000" pitchFamily="2" charset="0"/>
              </a:rPr>
            </a:br>
            <a:r>
              <a:rPr lang="en-US" sz="1600" kern="0" dirty="0">
                <a:latin typeface="Aptos" panose="020B0004020202020204" pitchFamily="34" charset="0"/>
                <a:ea typeface="Roboto Medium" panose="02000000000000000000" pitchFamily="2" charset="0"/>
                <a:cs typeface="Roboto Medium" panose="02000000000000000000" pitchFamily="2" charset="0"/>
              </a:rPr>
              <a:t>100% employer paid</a:t>
            </a:r>
          </a:p>
        </p:txBody>
      </p:sp>
      <p:sp>
        <p:nvSpPr>
          <p:cNvPr id="5" name="TextBox 4">
            <a:extLst>
              <a:ext uri="{FF2B5EF4-FFF2-40B4-BE49-F238E27FC236}">
                <a16:creationId xmlns:a16="http://schemas.microsoft.com/office/drawing/2014/main" id="{0333C33C-9DC8-87EB-539D-C4CDA74034CC}"/>
              </a:ext>
            </a:extLst>
          </p:cNvPr>
          <p:cNvSpPr txBox="1"/>
          <p:nvPr/>
        </p:nvSpPr>
        <p:spPr>
          <a:xfrm>
            <a:off x="14006420" y="2134150"/>
            <a:ext cx="3445866" cy="5129609"/>
          </a:xfrm>
          <a:prstGeom prst="rect">
            <a:avLst/>
          </a:prstGeom>
          <a:noFill/>
        </p:spPr>
        <p:txBody>
          <a:bodyPr wrap="square" rtlCol="0">
            <a:spAutoFit/>
          </a:bodyPr>
          <a:lstStyle/>
          <a:p>
            <a:pPr algn="ctr">
              <a:lnSpc>
                <a:spcPct val="150000"/>
              </a:lnSpc>
              <a:spcBef>
                <a:spcPts val="1200"/>
              </a:spcBef>
            </a:pPr>
            <a:r>
              <a:rPr lang="en-US" sz="1600" b="1" kern="0" dirty="0">
                <a:solidFill>
                  <a:schemeClr val="bg1"/>
                </a:solidFill>
                <a:latin typeface="Aptos" panose="020B0004020202020204" pitchFamily="34" charset="0"/>
                <a:ea typeface="Roboto Black" pitchFamily="2" charset="0"/>
                <a:cs typeface="Roboto Medium" panose="02000000000000000000" pitchFamily="2" charset="0"/>
              </a:rPr>
              <a:t>Why people use EAP:</a:t>
            </a:r>
          </a:p>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Emotional problems</a:t>
            </a:r>
          </a:p>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Stress</a:t>
            </a:r>
          </a:p>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Marital or family conflict</a:t>
            </a:r>
          </a:p>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Drug or alcohol problems</a:t>
            </a:r>
          </a:p>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Other addictive behaviors</a:t>
            </a:r>
          </a:p>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Grief</a:t>
            </a:r>
          </a:p>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Caregiving responsibilities</a:t>
            </a:r>
          </a:p>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Legal or financial problems</a:t>
            </a:r>
          </a:p>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Other personal issues</a:t>
            </a:r>
          </a:p>
        </p:txBody>
      </p:sp>
      <p:pic>
        <p:nvPicPr>
          <p:cNvPr id="7" name="Picture 6">
            <a:extLst>
              <a:ext uri="{FF2B5EF4-FFF2-40B4-BE49-F238E27FC236}">
                <a16:creationId xmlns:a16="http://schemas.microsoft.com/office/drawing/2014/main" id="{DEEA1EBC-677E-90CB-0769-B2DB168842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93" t="6557" r="62835" b="-6557"/>
          <a:stretch/>
        </p:blipFill>
        <p:spPr>
          <a:xfrm>
            <a:off x="10982908" y="3723211"/>
            <a:ext cx="967909" cy="780288"/>
          </a:xfrm>
          <a:prstGeom prst="rect">
            <a:avLst/>
          </a:prstGeom>
        </p:spPr>
      </p:pic>
      <p:pic>
        <p:nvPicPr>
          <p:cNvPr id="4" name="Picture 3">
            <a:extLst>
              <a:ext uri="{FF2B5EF4-FFF2-40B4-BE49-F238E27FC236}">
                <a16:creationId xmlns:a16="http://schemas.microsoft.com/office/drawing/2014/main" id="{16784394-9854-770E-8228-0A4C3B734C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356" t="-18381" r="-10814" b="-6557"/>
          <a:stretch/>
        </p:blipFill>
        <p:spPr>
          <a:xfrm>
            <a:off x="15504235" y="572645"/>
            <a:ext cx="967909" cy="974870"/>
          </a:xfrm>
          <a:prstGeom prst="rect">
            <a:avLst/>
          </a:prstGeom>
        </p:spPr>
      </p:pic>
      <p:pic>
        <p:nvPicPr>
          <p:cNvPr id="2" name="Picture 2" descr="Guardian-logo-550x158 - Harbor Point Dental Group">
            <a:extLst>
              <a:ext uri="{FF2B5EF4-FFF2-40B4-BE49-F238E27FC236}">
                <a16:creationId xmlns:a16="http://schemas.microsoft.com/office/drawing/2014/main" id="{CB1E3F27-CFD6-F01E-C5C6-7FB71CFA9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783638"/>
            <a:ext cx="523875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5824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5D9CA4-DC6F-1DE9-E192-C46B182E6C01}"/>
              </a:ext>
            </a:extLst>
          </p:cNvPr>
          <p:cNvSpPr/>
          <p:nvPr/>
        </p:nvSpPr>
        <p:spPr>
          <a:xfrm>
            <a:off x="-23358" y="1"/>
            <a:ext cx="18288000" cy="553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364379" y="345681"/>
            <a:ext cx="13559243" cy="1017202"/>
          </a:xfrm>
          <a:prstGeom prst="rect">
            <a:avLst/>
          </a:prstGeom>
          <a:noFill/>
        </p:spPr>
        <p:txBody>
          <a:bodyPr wrap="square" rtlCol="0">
            <a:spAutoFit/>
          </a:bodyPr>
          <a:lstStyle/>
          <a:p>
            <a:pPr algn="ctr">
              <a:lnSpc>
                <a:spcPts val="7400"/>
              </a:lnSpc>
            </a:pPr>
            <a:r>
              <a:rPr lang="en-US" sz="6000" dirty="0">
                <a:solidFill>
                  <a:schemeClr val="tx1">
                    <a:lumMod val="75000"/>
                    <a:lumOff val="25000"/>
                  </a:schemeClr>
                </a:solidFill>
                <a:latin typeface="Aptos" panose="020B0004020202020204" pitchFamily="34" charset="0"/>
              </a:rPr>
              <a:t>Basic Life and AD&amp;D</a:t>
            </a:r>
          </a:p>
        </p:txBody>
      </p:sp>
      <p:sp>
        <p:nvSpPr>
          <p:cNvPr id="13" name="Прямоугольник 3"/>
          <p:cNvSpPr/>
          <p:nvPr/>
        </p:nvSpPr>
        <p:spPr>
          <a:xfrm>
            <a:off x="7511163" y="2329491"/>
            <a:ext cx="3218958" cy="28667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7">
            <a:extLst>
              <a:ext uri="{FF2B5EF4-FFF2-40B4-BE49-F238E27FC236}">
                <a16:creationId xmlns:a16="http://schemas.microsoft.com/office/drawing/2014/main" id="{6A21CD2D-ACA6-AB6F-BA70-37733366B2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95142" y="2833578"/>
            <a:ext cx="1651000" cy="1858610"/>
          </a:xfrm>
          <a:prstGeom prst="rect">
            <a:avLst/>
          </a:prstGeom>
        </p:spPr>
      </p:pic>
      <p:sp>
        <p:nvSpPr>
          <p:cNvPr id="4" name="TextBox 3">
            <a:extLst>
              <a:ext uri="{FF2B5EF4-FFF2-40B4-BE49-F238E27FC236}">
                <a16:creationId xmlns:a16="http://schemas.microsoft.com/office/drawing/2014/main" id="{5BA6778A-5DB5-9FF8-544F-B02224F6623B}"/>
              </a:ext>
            </a:extLst>
          </p:cNvPr>
          <p:cNvSpPr txBox="1"/>
          <p:nvPr/>
        </p:nvSpPr>
        <p:spPr>
          <a:xfrm>
            <a:off x="3051170" y="1490451"/>
            <a:ext cx="12185659" cy="523220"/>
          </a:xfrm>
          <a:prstGeom prst="rect">
            <a:avLst/>
          </a:prstGeom>
          <a:noFill/>
        </p:spPr>
        <p:txBody>
          <a:bodyPr wrap="square">
            <a:spAutoFit/>
          </a:bodyPr>
          <a:lstStyle/>
          <a:p>
            <a:pPr algn="ctr"/>
            <a:r>
              <a:rPr lang="en-US" sz="2800" dirty="0">
                <a:latin typeface="Aptos" panose="020B0004020202020204" pitchFamily="34" charset="0"/>
                <a:ea typeface="Roboto Medium" pitchFamily="2" charset="0"/>
              </a:rPr>
              <a:t>Financial protection for your dependents if anything were to happen to you</a:t>
            </a:r>
          </a:p>
        </p:txBody>
      </p:sp>
      <p:sp>
        <p:nvSpPr>
          <p:cNvPr id="7" name="TextBox 6">
            <a:extLst>
              <a:ext uri="{FF2B5EF4-FFF2-40B4-BE49-F238E27FC236}">
                <a16:creationId xmlns:a16="http://schemas.microsoft.com/office/drawing/2014/main" id="{9BB627DC-1452-C24B-E3F7-569DBD12A32C}"/>
              </a:ext>
            </a:extLst>
          </p:cNvPr>
          <p:cNvSpPr txBox="1"/>
          <p:nvPr/>
        </p:nvSpPr>
        <p:spPr>
          <a:xfrm>
            <a:off x="10337342" y="6319008"/>
            <a:ext cx="5715184" cy="3170099"/>
          </a:xfrm>
          <a:prstGeom prst="rect">
            <a:avLst/>
          </a:prstGeom>
          <a:noFill/>
        </p:spPr>
        <p:txBody>
          <a:bodyPr wrap="square">
            <a:spAutoFit/>
          </a:bodyPr>
          <a:lstStyle/>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74151"/>
                </a:solidFill>
                <a:effectLst/>
                <a:uLnTx/>
                <a:uFillTx/>
                <a:latin typeface="Aptos" panose="020B0004020202020204" pitchFamily="34" charset="0"/>
              </a:rPr>
              <a:t>Revisit your beneficiary designations annually or whenever there is a life event. </a:t>
            </a:r>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74151"/>
                </a:solidFill>
                <a:effectLst/>
                <a:uLnTx/>
                <a:uFillTx/>
                <a:latin typeface="Aptos" panose="020B0004020202020204" pitchFamily="34" charset="0"/>
              </a:rPr>
              <a:t>Beneficiary distributions must equal 100%. Your primary beneficiary refers to who will receive your death benefit when you pass away. Your secondary beneficiary refers to who will receive your death benefit if your primary beneficiary has also passed away.</a:t>
            </a:r>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374151"/>
                </a:solidFill>
                <a:latin typeface="Aptos" panose="020B0004020202020204" pitchFamily="34" charset="0"/>
              </a:rPr>
              <a:t>Ohio Wesleyan University’s benefit offers free Will Prep. See the enrollment guide for details. </a:t>
            </a:r>
            <a:endParaRPr kumimoji="0" lang="en-US" sz="2000" b="0" i="0" u="none" strike="noStrike" kern="1200" cap="none" spc="0" normalizeH="0" baseline="0" noProof="0" dirty="0">
              <a:ln>
                <a:noFill/>
              </a:ln>
              <a:solidFill>
                <a:srgbClr val="374151"/>
              </a:solidFill>
              <a:effectLst/>
              <a:uLnTx/>
              <a:uFillTx/>
              <a:latin typeface="Aptos" panose="020B0004020202020204" pitchFamily="34" charset="0"/>
            </a:endParaRPr>
          </a:p>
        </p:txBody>
      </p:sp>
      <p:sp>
        <p:nvSpPr>
          <p:cNvPr id="5" name="TextBox 4">
            <a:extLst>
              <a:ext uri="{FF2B5EF4-FFF2-40B4-BE49-F238E27FC236}">
                <a16:creationId xmlns:a16="http://schemas.microsoft.com/office/drawing/2014/main" id="{13CCCF23-F7BB-80CE-3E03-81AB0DB89C64}"/>
              </a:ext>
            </a:extLst>
          </p:cNvPr>
          <p:cNvSpPr txBox="1"/>
          <p:nvPr/>
        </p:nvSpPr>
        <p:spPr>
          <a:xfrm>
            <a:off x="2718415" y="5853021"/>
            <a:ext cx="6221183" cy="4401205"/>
          </a:xfrm>
          <a:prstGeom prst="rect">
            <a:avLst/>
          </a:prstGeom>
          <a:noFill/>
        </p:spPr>
        <p:txBody>
          <a:bodyPr wrap="square">
            <a:spAutoFit/>
          </a:bodyPr>
          <a:lstStyle/>
          <a:p>
            <a:r>
              <a:rPr lang="en-US" sz="1800" dirty="0">
                <a:latin typeface="Aptos" panose="020B0004020202020204" pitchFamily="34" charset="0"/>
              </a:rPr>
              <a:t>Basic Life and AD&amp;D : </a:t>
            </a:r>
            <a:r>
              <a:rPr lang="en-US" sz="1800" b="1" dirty="0">
                <a:solidFill>
                  <a:srgbClr val="C00000"/>
                </a:solidFill>
                <a:latin typeface="Aptos" panose="020B0004020202020204" pitchFamily="34" charset="0"/>
              </a:rPr>
              <a:t>100% Employer Paid</a:t>
            </a:r>
            <a:br>
              <a:rPr lang="en-US" sz="1800" dirty="0">
                <a:latin typeface="Aptos" panose="020B0004020202020204" pitchFamily="34" charset="0"/>
              </a:rPr>
            </a:br>
            <a:r>
              <a:rPr lang="en-US" sz="1800" dirty="0">
                <a:latin typeface="Aptos" panose="020B0004020202020204" pitchFamily="34" charset="0"/>
              </a:rPr>
              <a:t>Ohio Wesleyan University provides Basic Life Coverage for all full-time employees.</a:t>
            </a:r>
          </a:p>
          <a:p>
            <a:r>
              <a:rPr lang="en-US" sz="1800" dirty="0">
                <a:latin typeface="Aptos" panose="020B0004020202020204" pitchFamily="34" charset="0"/>
              </a:rPr>
              <a:t>Employee Volume Amount: 200% of annual earnings to $250,000. </a:t>
            </a:r>
          </a:p>
          <a:p>
            <a:r>
              <a:rPr lang="en-US" sz="1800" dirty="0">
                <a:latin typeface="Aptos" panose="020B0004020202020204" pitchFamily="34" charset="0"/>
              </a:rPr>
              <a:t>Maximum Amount: $250,000</a:t>
            </a:r>
          </a:p>
          <a:p>
            <a:r>
              <a:rPr lang="en-US" sz="1800" dirty="0">
                <a:latin typeface="Aptos" panose="020B0004020202020204" pitchFamily="34" charset="0"/>
              </a:rPr>
              <a:t>Cutbacks: 50% at age 75</a:t>
            </a:r>
          </a:p>
          <a:p>
            <a:endParaRPr lang="en-US" sz="1800" dirty="0">
              <a:latin typeface="Aptos" panose="020B0004020202020204" pitchFamily="34" charset="0"/>
            </a:endParaRPr>
          </a:p>
          <a:p>
            <a:r>
              <a:rPr lang="en-US" sz="1800" b="1" dirty="0">
                <a:latin typeface="Aptos" panose="020B0004020202020204" pitchFamily="34" charset="0"/>
              </a:rPr>
              <a:t>AD&amp;D:</a:t>
            </a:r>
          </a:p>
          <a:p>
            <a:r>
              <a:rPr lang="en-US" sz="1800" dirty="0">
                <a:latin typeface="Aptos" panose="020B0004020202020204" pitchFamily="34" charset="0"/>
              </a:rPr>
              <a:t>Volume Amount: 300% of annual earnings to $500,000</a:t>
            </a:r>
          </a:p>
          <a:p>
            <a:r>
              <a:rPr lang="en-US" sz="1800" dirty="0">
                <a:latin typeface="Aptos" panose="020B0004020202020204" pitchFamily="34" charset="0"/>
              </a:rPr>
              <a:t>Guaranteed Issue Amount: Your Accidental Death and Dismemberment coverage is guaranteed based on your Basic Life coverage</a:t>
            </a:r>
          </a:p>
          <a:p>
            <a:r>
              <a:rPr lang="en-US" sz="1800" dirty="0">
                <a:latin typeface="Aptos" panose="020B0004020202020204" pitchFamily="34" charset="0"/>
              </a:rPr>
              <a:t>Maximum Amount: $500,000</a:t>
            </a:r>
          </a:p>
          <a:p>
            <a:r>
              <a:rPr lang="en-US" sz="1800" dirty="0">
                <a:latin typeface="Aptos" panose="020B0004020202020204" pitchFamily="34" charset="0"/>
              </a:rPr>
              <a:t>Cutbacks: 50% at age 75</a:t>
            </a:r>
          </a:p>
        </p:txBody>
      </p:sp>
      <p:pic>
        <p:nvPicPr>
          <p:cNvPr id="2" name="Picture 2" descr="Guardian Insurance Logo | Alphabet, Letter G Logo">
            <a:extLst>
              <a:ext uri="{FF2B5EF4-FFF2-40B4-BE49-F238E27FC236}">
                <a16:creationId xmlns:a16="http://schemas.microsoft.com/office/drawing/2014/main" id="{0DE68B4F-5703-9656-6E6F-884703EAD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54" y="795721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2666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
            <a:extLst>
              <a:ext uri="{FF2B5EF4-FFF2-40B4-BE49-F238E27FC236}">
                <a16:creationId xmlns:a16="http://schemas.microsoft.com/office/drawing/2014/main" id="{4F9485E6-8010-ED33-9E68-628422C99E90}"/>
              </a:ext>
            </a:extLst>
          </p:cNvPr>
          <p:cNvSpPr/>
          <p:nvPr/>
        </p:nvSpPr>
        <p:spPr>
          <a:xfrm>
            <a:off x="8372" y="12774"/>
            <a:ext cx="7170084" cy="10288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Прямоугольник 6"/>
          <p:cNvSpPr/>
          <p:nvPr/>
        </p:nvSpPr>
        <p:spPr>
          <a:xfrm>
            <a:off x="7475183" y="3000614"/>
            <a:ext cx="3445555" cy="4077817"/>
          </a:xfrm>
          <a:prstGeom prst="roundRect">
            <a:avLst>
              <a:gd name="adj" fmla="val 3963"/>
            </a:avLst>
          </a:prstGeom>
          <a:solidFill>
            <a:schemeClr val="bg1"/>
          </a:solidFill>
          <a:ln>
            <a:noFill/>
          </a:ln>
          <a:effectLst>
            <a:outerShdw blurRad="190500" dist="38100" dir="5400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667413" y="1279277"/>
            <a:ext cx="6511043" cy="1017202"/>
          </a:xfrm>
          <a:prstGeom prst="rect">
            <a:avLst/>
          </a:prstGeom>
          <a:noFill/>
        </p:spPr>
        <p:txBody>
          <a:bodyPr wrap="square" rtlCol="0">
            <a:spAutoFit/>
          </a:bodyPr>
          <a:lstStyle/>
          <a:p>
            <a:pPr>
              <a:lnSpc>
                <a:spcPts val="7400"/>
              </a:lnSpc>
            </a:pPr>
            <a:r>
              <a:rPr lang="en-US" sz="6000" dirty="0">
                <a:solidFill>
                  <a:schemeClr val="bg1"/>
                </a:solidFill>
                <a:latin typeface="Aptos" panose="020B0004020202020204" pitchFamily="34" charset="0"/>
              </a:rPr>
              <a:t>Today’s Agenda</a:t>
            </a:r>
          </a:p>
        </p:txBody>
      </p:sp>
      <p:sp>
        <p:nvSpPr>
          <p:cNvPr id="40" name="TextBox 39"/>
          <p:cNvSpPr txBox="1"/>
          <p:nvPr/>
        </p:nvSpPr>
        <p:spPr>
          <a:xfrm>
            <a:off x="7462665" y="6352375"/>
            <a:ext cx="3458073" cy="579646"/>
          </a:xfrm>
          <a:prstGeom prst="rect">
            <a:avLst/>
          </a:prstGeom>
          <a:noFill/>
        </p:spPr>
        <p:txBody>
          <a:bodyPr wrap="square" rtlCol="0">
            <a:spAutoFit/>
          </a:bodyPr>
          <a:lstStyle/>
          <a:p>
            <a:pPr algn="ctr">
              <a:lnSpc>
                <a:spcPts val="1900"/>
              </a:lnSpc>
            </a:pPr>
            <a:r>
              <a:rPr lang="en-US" sz="1600" kern="0" dirty="0">
                <a:latin typeface="Aptos" panose="020B0004020202020204" pitchFamily="34" charset="0"/>
                <a:ea typeface="Roboto Medium" panose="02000000000000000000" pitchFamily="2" charset="0"/>
                <a:cs typeface="Roboto Medium" panose="02000000000000000000" pitchFamily="2" charset="0"/>
              </a:rPr>
              <a:t>Naomi Koehler</a:t>
            </a:r>
          </a:p>
          <a:p>
            <a:pPr algn="ctr">
              <a:lnSpc>
                <a:spcPts val="1900"/>
              </a:lnSpc>
            </a:pPr>
            <a:r>
              <a:rPr lang="en-US" sz="1600" kern="0" dirty="0">
                <a:latin typeface="Aptos" panose="020B0004020202020204" pitchFamily="34" charset="0"/>
                <a:ea typeface="Roboto Medium" panose="02000000000000000000" pitchFamily="2" charset="0"/>
                <a:cs typeface="Roboto Medium" panose="02000000000000000000" pitchFamily="2" charset="0"/>
              </a:rPr>
              <a:t>Sr. Account Manager</a:t>
            </a:r>
          </a:p>
        </p:txBody>
      </p:sp>
      <p:sp>
        <p:nvSpPr>
          <p:cNvPr id="9" name="Прямоугольник 6">
            <a:extLst>
              <a:ext uri="{FF2B5EF4-FFF2-40B4-BE49-F238E27FC236}">
                <a16:creationId xmlns:a16="http://schemas.microsoft.com/office/drawing/2014/main" id="{F553631B-D053-E36F-7205-72B9E788BBF0}"/>
              </a:ext>
            </a:extLst>
          </p:cNvPr>
          <p:cNvSpPr/>
          <p:nvPr/>
        </p:nvSpPr>
        <p:spPr>
          <a:xfrm>
            <a:off x="11031308" y="2998842"/>
            <a:ext cx="3445555" cy="4077817"/>
          </a:xfrm>
          <a:prstGeom prst="roundRect">
            <a:avLst>
              <a:gd name="adj" fmla="val 3963"/>
            </a:avLst>
          </a:prstGeom>
          <a:solidFill>
            <a:schemeClr val="bg1"/>
          </a:solidFill>
          <a:ln>
            <a:noFill/>
          </a:ln>
          <a:effectLst>
            <a:outerShdw blurRad="190500" dist="38100" dir="5400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a:extLst>
              <a:ext uri="{FF2B5EF4-FFF2-40B4-BE49-F238E27FC236}">
                <a16:creationId xmlns:a16="http://schemas.microsoft.com/office/drawing/2014/main" id="{94D12A26-5C46-61AB-5029-DB4067D6E60B}"/>
              </a:ext>
            </a:extLst>
          </p:cNvPr>
          <p:cNvSpPr txBox="1"/>
          <p:nvPr/>
        </p:nvSpPr>
        <p:spPr>
          <a:xfrm>
            <a:off x="11018790" y="6350603"/>
            <a:ext cx="3458073" cy="579646"/>
          </a:xfrm>
          <a:prstGeom prst="rect">
            <a:avLst/>
          </a:prstGeom>
          <a:noFill/>
        </p:spPr>
        <p:txBody>
          <a:bodyPr wrap="square" rtlCol="0">
            <a:spAutoFit/>
          </a:bodyPr>
          <a:lstStyle/>
          <a:p>
            <a:pPr algn="ctr">
              <a:lnSpc>
                <a:spcPts val="1900"/>
              </a:lnSpc>
            </a:pPr>
            <a:r>
              <a:rPr lang="en-US" sz="1600" kern="0" dirty="0">
                <a:latin typeface="Aptos" panose="020B0004020202020204" pitchFamily="34" charset="0"/>
                <a:ea typeface="Roboto Medium" panose="02000000000000000000" pitchFamily="2" charset="0"/>
                <a:cs typeface="Roboto Medium" panose="02000000000000000000" pitchFamily="2" charset="0"/>
              </a:rPr>
              <a:t>Hadiya Swift</a:t>
            </a:r>
          </a:p>
          <a:p>
            <a:pPr algn="ctr">
              <a:lnSpc>
                <a:spcPts val="1900"/>
              </a:lnSpc>
            </a:pPr>
            <a:r>
              <a:rPr lang="en-US" sz="1600" kern="0" dirty="0">
                <a:latin typeface="Aptos" panose="020B0004020202020204" pitchFamily="34" charset="0"/>
                <a:ea typeface="Roboto Medium" panose="02000000000000000000" pitchFamily="2" charset="0"/>
                <a:cs typeface="Roboto Medium" panose="02000000000000000000" pitchFamily="2" charset="0"/>
              </a:rPr>
              <a:t>Sr. Account Relationship Manager</a:t>
            </a:r>
          </a:p>
        </p:txBody>
      </p:sp>
      <p:sp>
        <p:nvSpPr>
          <p:cNvPr id="12" name="Прямоугольник 6">
            <a:extLst>
              <a:ext uri="{FF2B5EF4-FFF2-40B4-BE49-F238E27FC236}">
                <a16:creationId xmlns:a16="http://schemas.microsoft.com/office/drawing/2014/main" id="{A1E26614-7564-CAB0-03FA-51938CA20AF1}"/>
              </a:ext>
            </a:extLst>
          </p:cNvPr>
          <p:cNvSpPr/>
          <p:nvPr/>
        </p:nvSpPr>
        <p:spPr>
          <a:xfrm>
            <a:off x="14587433" y="2998842"/>
            <a:ext cx="3445555" cy="4077817"/>
          </a:xfrm>
          <a:prstGeom prst="roundRect">
            <a:avLst>
              <a:gd name="adj" fmla="val 3963"/>
            </a:avLst>
          </a:prstGeom>
          <a:solidFill>
            <a:schemeClr val="bg1"/>
          </a:solidFill>
          <a:ln>
            <a:noFill/>
          </a:ln>
          <a:effectLst>
            <a:outerShdw blurRad="190500" dist="38100" dir="5400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TextBox 29">
            <a:extLst>
              <a:ext uri="{FF2B5EF4-FFF2-40B4-BE49-F238E27FC236}">
                <a16:creationId xmlns:a16="http://schemas.microsoft.com/office/drawing/2014/main" id="{B59690B6-68E3-BE47-A999-778292E30222}"/>
              </a:ext>
            </a:extLst>
          </p:cNvPr>
          <p:cNvSpPr txBox="1"/>
          <p:nvPr/>
        </p:nvSpPr>
        <p:spPr>
          <a:xfrm>
            <a:off x="14574915" y="6350603"/>
            <a:ext cx="3458073" cy="579646"/>
          </a:xfrm>
          <a:prstGeom prst="rect">
            <a:avLst/>
          </a:prstGeom>
          <a:noFill/>
        </p:spPr>
        <p:txBody>
          <a:bodyPr wrap="square" rtlCol="0">
            <a:spAutoFit/>
          </a:bodyPr>
          <a:lstStyle/>
          <a:p>
            <a:pPr algn="ctr">
              <a:lnSpc>
                <a:spcPts val="1900"/>
              </a:lnSpc>
            </a:pPr>
            <a:r>
              <a:rPr lang="en-US" sz="1600" kern="0" dirty="0">
                <a:latin typeface="Aptos" panose="020B0004020202020204" pitchFamily="34" charset="0"/>
                <a:ea typeface="Roboto Medium" panose="02000000000000000000" pitchFamily="2" charset="0"/>
                <a:cs typeface="Roboto Medium" panose="02000000000000000000" pitchFamily="2" charset="0"/>
              </a:rPr>
              <a:t>Maddie Zimmer</a:t>
            </a:r>
          </a:p>
          <a:p>
            <a:pPr algn="ctr">
              <a:lnSpc>
                <a:spcPts val="1900"/>
              </a:lnSpc>
            </a:pPr>
            <a:r>
              <a:rPr lang="en-US" sz="1600" kern="0" dirty="0">
                <a:latin typeface="Aptos" panose="020B0004020202020204" pitchFamily="34" charset="0"/>
                <a:ea typeface="Roboto Medium" panose="02000000000000000000" pitchFamily="2" charset="0"/>
                <a:cs typeface="Roboto Medium" panose="02000000000000000000" pitchFamily="2" charset="0"/>
              </a:rPr>
              <a:t>Sr. Benefit Specialist</a:t>
            </a:r>
          </a:p>
        </p:txBody>
      </p:sp>
      <p:sp>
        <p:nvSpPr>
          <p:cNvPr id="33" name="TextBox 32">
            <a:extLst>
              <a:ext uri="{FF2B5EF4-FFF2-40B4-BE49-F238E27FC236}">
                <a16:creationId xmlns:a16="http://schemas.microsoft.com/office/drawing/2014/main" id="{57F3FF09-7B28-6A3F-0526-ECB61A0EB6B4}"/>
              </a:ext>
            </a:extLst>
          </p:cNvPr>
          <p:cNvSpPr txBox="1"/>
          <p:nvPr/>
        </p:nvSpPr>
        <p:spPr>
          <a:xfrm>
            <a:off x="787650" y="3316449"/>
            <a:ext cx="5436687" cy="5401479"/>
          </a:xfrm>
          <a:prstGeom prst="rect">
            <a:avLst/>
          </a:prstGeom>
          <a:noFill/>
        </p:spPr>
        <p:txBody>
          <a:bodyPr wrap="square" rtlCol="0">
            <a:spAutoFit/>
          </a:bodyPr>
          <a:lstStyle/>
          <a:p>
            <a:pPr marL="571500" indent="-571500">
              <a:lnSpc>
                <a:spcPct val="250000"/>
              </a:lnSpc>
              <a:buFont typeface="Arial" panose="020B0604020202020204" pitchFamily="34" charset="0"/>
              <a:buChar char="•"/>
            </a:pPr>
            <a:r>
              <a:rPr lang="en-US" sz="3600" dirty="0">
                <a:solidFill>
                  <a:schemeClr val="bg1"/>
                </a:solidFill>
                <a:latin typeface="Aptos" panose="020B0004020202020204" pitchFamily="34" charset="0"/>
                <a:ea typeface="Roboto Medium" pitchFamily="2" charset="0"/>
              </a:rPr>
              <a:t>What’s Changing?</a:t>
            </a:r>
          </a:p>
          <a:p>
            <a:pPr marL="571500" indent="-571500">
              <a:lnSpc>
                <a:spcPct val="250000"/>
              </a:lnSpc>
              <a:buFont typeface="Arial" panose="020B0604020202020204" pitchFamily="34" charset="0"/>
              <a:buChar char="•"/>
            </a:pPr>
            <a:r>
              <a:rPr lang="en-US" sz="3600" dirty="0">
                <a:solidFill>
                  <a:schemeClr val="bg1"/>
                </a:solidFill>
                <a:latin typeface="Aptos" panose="020B0004020202020204" pitchFamily="34" charset="0"/>
                <a:ea typeface="Roboto Medium" pitchFamily="2" charset="0"/>
              </a:rPr>
              <a:t>Benefits Overview</a:t>
            </a:r>
          </a:p>
          <a:p>
            <a:pPr marL="571500" indent="-571500">
              <a:lnSpc>
                <a:spcPct val="250000"/>
              </a:lnSpc>
              <a:buFont typeface="Arial" panose="020B0604020202020204" pitchFamily="34" charset="0"/>
              <a:buChar char="•"/>
            </a:pPr>
            <a:r>
              <a:rPr lang="en-US" sz="3600" dirty="0">
                <a:solidFill>
                  <a:schemeClr val="bg1"/>
                </a:solidFill>
                <a:latin typeface="Aptos" panose="020B0004020202020204" pitchFamily="34" charset="0"/>
                <a:ea typeface="Roboto Medium" pitchFamily="2" charset="0"/>
              </a:rPr>
              <a:t>Cost</a:t>
            </a:r>
          </a:p>
          <a:p>
            <a:pPr marL="571500" indent="-571500">
              <a:lnSpc>
                <a:spcPct val="250000"/>
              </a:lnSpc>
              <a:buFont typeface="Arial" panose="020B0604020202020204" pitchFamily="34" charset="0"/>
              <a:buChar char="•"/>
            </a:pPr>
            <a:r>
              <a:rPr lang="en-US" sz="3600" dirty="0">
                <a:solidFill>
                  <a:schemeClr val="bg1"/>
                </a:solidFill>
                <a:latin typeface="Aptos" panose="020B0004020202020204" pitchFamily="34" charset="0"/>
                <a:ea typeface="Roboto Medium" pitchFamily="2" charset="0"/>
              </a:rPr>
              <a:t>To-Do’s</a:t>
            </a:r>
          </a:p>
        </p:txBody>
      </p:sp>
      <p:sp>
        <p:nvSpPr>
          <p:cNvPr id="45" name="TextBox 44">
            <a:extLst>
              <a:ext uri="{FF2B5EF4-FFF2-40B4-BE49-F238E27FC236}">
                <a16:creationId xmlns:a16="http://schemas.microsoft.com/office/drawing/2014/main" id="{D236B26C-8A43-60C6-FFFF-40E16D178616}"/>
              </a:ext>
            </a:extLst>
          </p:cNvPr>
          <p:cNvSpPr txBox="1"/>
          <p:nvPr/>
        </p:nvSpPr>
        <p:spPr>
          <a:xfrm>
            <a:off x="7462665" y="445618"/>
            <a:ext cx="8016623" cy="1852495"/>
          </a:xfrm>
          <a:prstGeom prst="rect">
            <a:avLst/>
          </a:prstGeom>
          <a:noFill/>
        </p:spPr>
        <p:txBody>
          <a:bodyPr wrap="square" rtlCol="0">
            <a:spAutoFit/>
          </a:bodyPr>
          <a:lstStyle/>
          <a:p>
            <a:pPr algn="ctr">
              <a:lnSpc>
                <a:spcPts val="7400"/>
              </a:lnSpc>
            </a:pPr>
            <a:r>
              <a:rPr lang="en-US" sz="3000" dirty="0">
                <a:latin typeface="Aptos" panose="020B0004020202020204" pitchFamily="34" charset="0"/>
              </a:rPr>
              <a:t>Open Enrollment Meeting Facilitators:</a:t>
            </a:r>
          </a:p>
          <a:p>
            <a:pPr algn="ctr">
              <a:lnSpc>
                <a:spcPts val="7400"/>
              </a:lnSpc>
            </a:pPr>
            <a:r>
              <a:rPr lang="en-US" sz="3000" dirty="0">
                <a:latin typeface="Aptos" panose="020B0004020202020204" pitchFamily="34" charset="0"/>
              </a:rPr>
              <a:t>Ohio Wesleyan University’s Benefits Partners  </a:t>
            </a:r>
          </a:p>
        </p:txBody>
      </p:sp>
      <p:pic>
        <p:nvPicPr>
          <p:cNvPr id="2" name="Picture 1">
            <a:extLst>
              <a:ext uri="{FF2B5EF4-FFF2-40B4-BE49-F238E27FC236}">
                <a16:creationId xmlns:a16="http://schemas.microsoft.com/office/drawing/2014/main" id="{5E38D6B6-D1FE-8EF0-34B8-606DE2DE410B}"/>
              </a:ext>
            </a:extLst>
          </p:cNvPr>
          <p:cNvPicPr>
            <a:picLocks noChangeAspect="1"/>
          </p:cNvPicPr>
          <p:nvPr/>
        </p:nvPicPr>
        <p:blipFill>
          <a:blip r:embed="rId3"/>
          <a:stretch>
            <a:fillRect/>
          </a:stretch>
        </p:blipFill>
        <p:spPr>
          <a:xfrm>
            <a:off x="7710244" y="2992823"/>
            <a:ext cx="2962913" cy="3475021"/>
          </a:xfrm>
          <a:prstGeom prst="rect">
            <a:avLst/>
          </a:prstGeom>
        </p:spPr>
      </p:pic>
      <p:pic>
        <p:nvPicPr>
          <p:cNvPr id="4" name="Picture 3">
            <a:extLst>
              <a:ext uri="{FF2B5EF4-FFF2-40B4-BE49-F238E27FC236}">
                <a16:creationId xmlns:a16="http://schemas.microsoft.com/office/drawing/2014/main" id="{AE770BBB-1B9B-706B-6BE7-97C7F9B3F82E}"/>
              </a:ext>
            </a:extLst>
          </p:cNvPr>
          <p:cNvPicPr>
            <a:picLocks noChangeAspect="1"/>
          </p:cNvPicPr>
          <p:nvPr/>
        </p:nvPicPr>
        <p:blipFill>
          <a:blip r:embed="rId4"/>
          <a:stretch>
            <a:fillRect/>
          </a:stretch>
        </p:blipFill>
        <p:spPr>
          <a:xfrm>
            <a:off x="11288394" y="2931199"/>
            <a:ext cx="3029975" cy="3542083"/>
          </a:xfrm>
          <a:prstGeom prst="rect">
            <a:avLst/>
          </a:prstGeom>
        </p:spPr>
      </p:pic>
      <p:pic>
        <p:nvPicPr>
          <p:cNvPr id="5" name="Picture 4">
            <a:extLst>
              <a:ext uri="{FF2B5EF4-FFF2-40B4-BE49-F238E27FC236}">
                <a16:creationId xmlns:a16="http://schemas.microsoft.com/office/drawing/2014/main" id="{C84BA58D-C6F0-CC3B-D0CE-9FDEEAD06193}"/>
              </a:ext>
            </a:extLst>
          </p:cNvPr>
          <p:cNvPicPr>
            <a:picLocks noChangeAspect="1"/>
          </p:cNvPicPr>
          <p:nvPr/>
        </p:nvPicPr>
        <p:blipFill>
          <a:blip r:embed="rId5"/>
          <a:stretch>
            <a:fillRect/>
          </a:stretch>
        </p:blipFill>
        <p:spPr>
          <a:xfrm>
            <a:off x="14829094" y="2992823"/>
            <a:ext cx="2938527" cy="3468925"/>
          </a:xfrm>
          <a:prstGeom prst="rect">
            <a:avLst/>
          </a:prstGeom>
        </p:spPr>
      </p:pic>
      <p:pic>
        <p:nvPicPr>
          <p:cNvPr id="6" name="Picture 2" descr="Join Us for the Open Door Fun Fest ...">
            <a:extLst>
              <a:ext uri="{FF2B5EF4-FFF2-40B4-BE49-F238E27FC236}">
                <a16:creationId xmlns:a16="http://schemas.microsoft.com/office/drawing/2014/main" id="{395AC1EE-16C4-C7B1-3A5F-183360BED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1763" y="187386"/>
            <a:ext cx="2181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84464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5D9CA4-DC6F-1DE9-E192-C46B182E6C01}"/>
              </a:ext>
            </a:extLst>
          </p:cNvPr>
          <p:cNvSpPr/>
          <p:nvPr/>
        </p:nvSpPr>
        <p:spPr>
          <a:xfrm>
            <a:off x="-23358" y="1"/>
            <a:ext cx="18288000" cy="553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364379" y="345681"/>
            <a:ext cx="13559243" cy="1017202"/>
          </a:xfrm>
          <a:prstGeom prst="rect">
            <a:avLst/>
          </a:prstGeom>
          <a:noFill/>
        </p:spPr>
        <p:txBody>
          <a:bodyPr wrap="square" rtlCol="0">
            <a:spAutoFit/>
          </a:bodyPr>
          <a:lstStyle/>
          <a:p>
            <a:pPr algn="ctr">
              <a:lnSpc>
                <a:spcPts val="7400"/>
              </a:lnSpc>
            </a:pPr>
            <a:r>
              <a:rPr lang="en-US" sz="6000" dirty="0">
                <a:solidFill>
                  <a:schemeClr val="tx1">
                    <a:lumMod val="75000"/>
                    <a:lumOff val="25000"/>
                  </a:schemeClr>
                </a:solidFill>
                <a:latin typeface="Aptos" panose="020B0004020202020204" pitchFamily="34" charset="0"/>
              </a:rPr>
              <a:t>Short-Term and Long-Term Disability </a:t>
            </a:r>
          </a:p>
        </p:txBody>
      </p:sp>
      <p:sp>
        <p:nvSpPr>
          <p:cNvPr id="13" name="Прямоугольник 3"/>
          <p:cNvSpPr/>
          <p:nvPr/>
        </p:nvSpPr>
        <p:spPr>
          <a:xfrm>
            <a:off x="7511163" y="1896455"/>
            <a:ext cx="3218958" cy="28667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7">
            <a:extLst>
              <a:ext uri="{FF2B5EF4-FFF2-40B4-BE49-F238E27FC236}">
                <a16:creationId xmlns:a16="http://schemas.microsoft.com/office/drawing/2014/main" id="{6A21CD2D-ACA6-AB6F-BA70-37733366B2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95142" y="2400542"/>
            <a:ext cx="1651000" cy="1858610"/>
          </a:xfrm>
          <a:prstGeom prst="rect">
            <a:avLst/>
          </a:prstGeom>
        </p:spPr>
      </p:pic>
      <p:sp>
        <p:nvSpPr>
          <p:cNvPr id="4" name="TextBox 3">
            <a:extLst>
              <a:ext uri="{FF2B5EF4-FFF2-40B4-BE49-F238E27FC236}">
                <a16:creationId xmlns:a16="http://schemas.microsoft.com/office/drawing/2014/main" id="{AEC7081A-8920-3C8B-1466-F98A9C2D72ED}"/>
              </a:ext>
            </a:extLst>
          </p:cNvPr>
          <p:cNvSpPr txBox="1"/>
          <p:nvPr/>
        </p:nvSpPr>
        <p:spPr>
          <a:xfrm>
            <a:off x="3292124" y="6149108"/>
            <a:ext cx="5433941" cy="2862322"/>
          </a:xfrm>
          <a:prstGeom prst="rect">
            <a:avLst/>
          </a:prstGeom>
          <a:noFill/>
        </p:spPr>
        <p:txBody>
          <a:bodyPr wrap="square" rtlCol="0">
            <a:spAutoFit/>
          </a:bodyPr>
          <a:lstStyle/>
          <a:p>
            <a:r>
              <a:rPr lang="en-US" sz="2000" dirty="0">
                <a:latin typeface="Aptos" panose="020B0004020202020204" pitchFamily="34" charset="0"/>
              </a:rPr>
              <a:t>Short-Term Disability: </a:t>
            </a:r>
            <a:r>
              <a:rPr lang="en-US" sz="2000" b="1" dirty="0">
                <a:solidFill>
                  <a:srgbClr val="C00000"/>
                </a:solidFill>
                <a:latin typeface="Aptos" panose="020B0004020202020204" pitchFamily="34" charset="0"/>
              </a:rPr>
              <a:t>100% Employer Paid</a:t>
            </a:r>
            <a:br>
              <a:rPr lang="en-US" sz="2000" dirty="0">
                <a:latin typeface="Aptos" panose="020B0004020202020204" pitchFamily="34" charset="0"/>
              </a:rPr>
            </a:br>
            <a:r>
              <a:rPr lang="en-US" sz="2000" dirty="0">
                <a:latin typeface="Aptos" panose="020B0004020202020204" pitchFamily="34" charset="0"/>
              </a:rPr>
              <a:t>Income protection intended to cover </a:t>
            </a:r>
            <a:br>
              <a:rPr lang="en-US" sz="2000" dirty="0">
                <a:latin typeface="Aptos" panose="020B0004020202020204" pitchFamily="34" charset="0"/>
              </a:rPr>
            </a:br>
            <a:r>
              <a:rPr lang="en-US" sz="2000" dirty="0">
                <a:latin typeface="Aptos" panose="020B0004020202020204" pitchFamily="34" charset="0"/>
              </a:rPr>
              <a:t>you immediately following a serious illness </a:t>
            </a:r>
            <a:br>
              <a:rPr lang="en-US" sz="2000" dirty="0">
                <a:latin typeface="Aptos" panose="020B0004020202020204" pitchFamily="34" charset="0"/>
              </a:rPr>
            </a:br>
            <a:r>
              <a:rPr lang="en-US" sz="2000" dirty="0">
                <a:latin typeface="Aptos" panose="020B0004020202020204" pitchFamily="34" charset="0"/>
              </a:rPr>
              <a:t>or injury.</a:t>
            </a:r>
          </a:p>
          <a:p>
            <a:pPr marL="285750" indent="-285750">
              <a:buFont typeface="Arial" panose="020B0604020202020204" pitchFamily="34" charset="0"/>
              <a:buChar char="•"/>
            </a:pPr>
            <a:r>
              <a:rPr lang="en-US" sz="2000" b="1" dirty="0">
                <a:latin typeface="Aptos" panose="020B0004020202020204" pitchFamily="34" charset="0"/>
              </a:rPr>
              <a:t>Weekly Volume: </a:t>
            </a:r>
            <a:r>
              <a:rPr lang="en-US" sz="2000" dirty="0">
                <a:latin typeface="Aptos" panose="020B0004020202020204" pitchFamily="34" charset="0"/>
              </a:rPr>
              <a:t>70% of weekly earnings</a:t>
            </a:r>
          </a:p>
          <a:p>
            <a:pPr marL="285750" indent="-285750">
              <a:buFont typeface="Arial" panose="020B0604020202020204" pitchFamily="34" charset="0"/>
              <a:buChar char="•"/>
            </a:pPr>
            <a:r>
              <a:rPr lang="en-US" sz="2000" b="1" dirty="0">
                <a:latin typeface="Aptos" panose="020B0004020202020204" pitchFamily="34" charset="0"/>
              </a:rPr>
              <a:t>Maximum Amount: </a:t>
            </a:r>
            <a:r>
              <a:rPr lang="en-US" sz="2000" dirty="0">
                <a:latin typeface="Aptos" panose="020B0004020202020204" pitchFamily="34" charset="0"/>
              </a:rPr>
              <a:t>$1,000</a:t>
            </a:r>
          </a:p>
          <a:p>
            <a:pPr marL="285750" indent="-285750">
              <a:buFont typeface="Arial" panose="020B0604020202020204" pitchFamily="34" charset="0"/>
              <a:buChar char="•"/>
            </a:pPr>
            <a:r>
              <a:rPr lang="en-US" sz="2000" b="1" dirty="0">
                <a:latin typeface="Aptos" panose="020B0004020202020204" pitchFamily="34" charset="0"/>
              </a:rPr>
              <a:t>Waiting Periods: </a:t>
            </a:r>
            <a:r>
              <a:rPr lang="en-US" sz="2000" dirty="0">
                <a:latin typeface="Aptos" panose="020B0004020202020204" pitchFamily="34" charset="0"/>
              </a:rPr>
              <a:t>Accident – Day 8, Illness – Day 8</a:t>
            </a:r>
          </a:p>
          <a:p>
            <a:pPr marL="285750" indent="-285750">
              <a:buFont typeface="Arial" panose="020B0604020202020204" pitchFamily="34" charset="0"/>
              <a:buChar char="•"/>
            </a:pPr>
            <a:r>
              <a:rPr lang="en-US" sz="2000" b="1" dirty="0">
                <a:latin typeface="Aptos" panose="020B0004020202020204" pitchFamily="34" charset="0"/>
              </a:rPr>
              <a:t>Maximum Payment Period: </a:t>
            </a:r>
            <a:r>
              <a:rPr lang="en-US" sz="2000" dirty="0">
                <a:latin typeface="Aptos" panose="020B0004020202020204" pitchFamily="34" charset="0"/>
              </a:rPr>
              <a:t>25 weeks </a:t>
            </a:r>
          </a:p>
        </p:txBody>
      </p:sp>
      <p:sp>
        <p:nvSpPr>
          <p:cNvPr id="5" name="TextBox 4">
            <a:extLst>
              <a:ext uri="{FF2B5EF4-FFF2-40B4-BE49-F238E27FC236}">
                <a16:creationId xmlns:a16="http://schemas.microsoft.com/office/drawing/2014/main" id="{2C33B73E-BD3A-D16F-506E-32311F682CD4}"/>
              </a:ext>
            </a:extLst>
          </p:cNvPr>
          <p:cNvSpPr txBox="1"/>
          <p:nvPr/>
        </p:nvSpPr>
        <p:spPr>
          <a:xfrm>
            <a:off x="11248018" y="6006910"/>
            <a:ext cx="6702357" cy="2554545"/>
          </a:xfrm>
          <a:prstGeom prst="rect">
            <a:avLst/>
          </a:prstGeom>
          <a:noFill/>
        </p:spPr>
        <p:txBody>
          <a:bodyPr wrap="square" rtlCol="0">
            <a:spAutoFit/>
          </a:bodyPr>
          <a:lstStyle/>
          <a:p>
            <a:r>
              <a:rPr lang="en-US" sz="2000" dirty="0">
                <a:latin typeface="Aptos" panose="020B0004020202020204" pitchFamily="34" charset="0"/>
              </a:rPr>
              <a:t>Long-Term Disability: </a:t>
            </a:r>
            <a:r>
              <a:rPr lang="en-US" sz="2000" b="1" dirty="0">
                <a:solidFill>
                  <a:srgbClr val="C00000"/>
                </a:solidFill>
                <a:latin typeface="Aptos" panose="020B0004020202020204" pitchFamily="34" charset="0"/>
              </a:rPr>
              <a:t>100% Employer Paid</a:t>
            </a:r>
            <a:br>
              <a:rPr lang="en-US" sz="2000" dirty="0">
                <a:latin typeface="Aptos" panose="020B0004020202020204" pitchFamily="34" charset="0"/>
              </a:rPr>
            </a:br>
            <a:r>
              <a:rPr lang="en-US" sz="2000" dirty="0">
                <a:latin typeface="Aptos" panose="020B0004020202020204" pitchFamily="34" charset="0"/>
              </a:rPr>
              <a:t>Income protection if your condition keeps you out of work past the end of your short-term disability benefit period </a:t>
            </a:r>
          </a:p>
          <a:p>
            <a:pPr marL="342900" indent="-342900">
              <a:buFont typeface="Arial" panose="020B0604020202020204" pitchFamily="34" charset="0"/>
              <a:buChar char="•"/>
            </a:pPr>
            <a:r>
              <a:rPr lang="en-US" sz="2000" b="1" dirty="0">
                <a:latin typeface="Aptos" panose="020B0004020202020204" pitchFamily="34" charset="0"/>
              </a:rPr>
              <a:t>Monthly Volume: </a:t>
            </a:r>
            <a:r>
              <a:rPr lang="en-US" sz="2000" dirty="0">
                <a:solidFill>
                  <a:srgbClr val="374151"/>
                </a:solidFill>
                <a:latin typeface="Aptos" panose="020B0004020202020204" pitchFamily="34" charset="0"/>
              </a:rPr>
              <a:t>60% of monthly earnings</a:t>
            </a:r>
          </a:p>
          <a:p>
            <a:pPr marL="285750" indent="-285750">
              <a:buFont typeface="Arial" panose="020B0604020202020204" pitchFamily="34" charset="0"/>
              <a:buChar char="•"/>
            </a:pPr>
            <a:r>
              <a:rPr lang="en-US" sz="2000" b="1" dirty="0">
                <a:latin typeface="Aptos" panose="020B0004020202020204" pitchFamily="34" charset="0"/>
              </a:rPr>
              <a:t> Maximum Amount: </a:t>
            </a:r>
            <a:r>
              <a:rPr lang="en-US" sz="2000" dirty="0">
                <a:solidFill>
                  <a:srgbClr val="374151"/>
                </a:solidFill>
                <a:latin typeface="Aptos" panose="020B0004020202020204" pitchFamily="34" charset="0"/>
              </a:rPr>
              <a:t>$6,000</a:t>
            </a:r>
          </a:p>
          <a:p>
            <a:pPr marL="285750" indent="-285750">
              <a:buFont typeface="Arial" panose="020B0604020202020204" pitchFamily="34" charset="0"/>
              <a:buChar char="•"/>
            </a:pPr>
            <a:r>
              <a:rPr lang="en-US" sz="2000" b="1" dirty="0">
                <a:latin typeface="Aptos" panose="020B0004020202020204" pitchFamily="34" charset="0"/>
              </a:rPr>
              <a:t> Waiting Periods: </a:t>
            </a:r>
            <a:r>
              <a:rPr lang="en-US" sz="2000" dirty="0">
                <a:latin typeface="Aptos" panose="020B0004020202020204" pitchFamily="34" charset="0"/>
              </a:rPr>
              <a:t>Accident – Day 181, Illness – Day 181</a:t>
            </a:r>
          </a:p>
          <a:p>
            <a:pPr marL="285750" indent="-285750">
              <a:buFont typeface="Arial" panose="020B0604020202020204" pitchFamily="34" charset="0"/>
              <a:buChar char="•"/>
            </a:pPr>
            <a:r>
              <a:rPr lang="en-US" sz="2000" b="1" dirty="0">
                <a:latin typeface="Aptos" panose="020B0004020202020204" pitchFamily="34" charset="0"/>
              </a:rPr>
              <a:t> Maximum Payment Period: </a:t>
            </a:r>
            <a:r>
              <a:rPr lang="en-US" sz="2000" dirty="0">
                <a:latin typeface="Aptos" panose="020B0004020202020204" pitchFamily="34" charset="0"/>
              </a:rPr>
              <a:t>Social Security    Normal Retirement Age </a:t>
            </a:r>
          </a:p>
        </p:txBody>
      </p:sp>
      <p:pic>
        <p:nvPicPr>
          <p:cNvPr id="2" name="Picture 2" descr="Guardian Insurance Logo | Alphabet, Letter G Logo">
            <a:extLst>
              <a:ext uri="{FF2B5EF4-FFF2-40B4-BE49-F238E27FC236}">
                <a16:creationId xmlns:a16="http://schemas.microsoft.com/office/drawing/2014/main" id="{82DCF800-5CD0-19E3-1B1A-31B25251E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54" y="795721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87182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75DD00-874B-ABDA-8446-31A876A08912}"/>
              </a:ext>
            </a:extLst>
          </p:cNvPr>
          <p:cNvSpPr/>
          <p:nvPr/>
        </p:nvSpPr>
        <p:spPr>
          <a:xfrm>
            <a:off x="-1" y="8023053"/>
            <a:ext cx="18288000" cy="16670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A5D9CA4-DC6F-1DE9-E192-C46B182E6C01}"/>
              </a:ext>
            </a:extLst>
          </p:cNvPr>
          <p:cNvSpPr/>
          <p:nvPr/>
        </p:nvSpPr>
        <p:spPr>
          <a:xfrm>
            <a:off x="-1" y="22053"/>
            <a:ext cx="18288000" cy="22766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37146" y="225136"/>
            <a:ext cx="13559243" cy="1017202"/>
          </a:xfrm>
          <a:prstGeom prst="rect">
            <a:avLst/>
          </a:prstGeom>
          <a:noFill/>
        </p:spPr>
        <p:txBody>
          <a:bodyPr wrap="square" rtlCol="0">
            <a:spAutoFit/>
          </a:bodyPr>
          <a:lstStyle/>
          <a:p>
            <a:pPr algn="ctr">
              <a:lnSpc>
                <a:spcPts val="7400"/>
              </a:lnSpc>
            </a:pPr>
            <a:r>
              <a:rPr lang="en-US" sz="6000" dirty="0">
                <a:solidFill>
                  <a:schemeClr val="tx1">
                    <a:lumMod val="75000"/>
                    <a:lumOff val="25000"/>
                  </a:schemeClr>
                </a:solidFill>
                <a:latin typeface="Aptos" panose="020B0004020202020204" pitchFamily="34" charset="0"/>
              </a:rPr>
              <a:t>VOYA - Voluntary Worksite Benefits</a:t>
            </a:r>
          </a:p>
        </p:txBody>
      </p:sp>
      <p:sp>
        <p:nvSpPr>
          <p:cNvPr id="2" name="TextBox 1">
            <a:extLst>
              <a:ext uri="{FF2B5EF4-FFF2-40B4-BE49-F238E27FC236}">
                <a16:creationId xmlns:a16="http://schemas.microsoft.com/office/drawing/2014/main" id="{0F5F22AA-50F9-4798-9E82-21AAA9947566}"/>
              </a:ext>
            </a:extLst>
          </p:cNvPr>
          <p:cNvSpPr txBox="1"/>
          <p:nvPr/>
        </p:nvSpPr>
        <p:spPr>
          <a:xfrm>
            <a:off x="1034163" y="8467662"/>
            <a:ext cx="2689576" cy="707886"/>
          </a:xfrm>
          <a:prstGeom prst="rect">
            <a:avLst/>
          </a:prstGeom>
          <a:noFill/>
        </p:spPr>
        <p:txBody>
          <a:bodyPr wrap="square" rtlCol="0">
            <a:spAutoFit/>
          </a:bodyPr>
          <a:lstStyle/>
          <a:p>
            <a:pPr algn="ctr"/>
            <a:r>
              <a:rPr lang="en-US" sz="2000" b="1" dirty="0">
                <a:solidFill>
                  <a:schemeClr val="bg2"/>
                </a:solidFill>
                <a:latin typeface="Aptos" panose="020B0004020202020204" pitchFamily="34" charset="0"/>
              </a:rPr>
              <a:t>Claims are paid directly to employee</a:t>
            </a:r>
          </a:p>
        </p:txBody>
      </p:sp>
      <p:sp>
        <p:nvSpPr>
          <p:cNvPr id="4" name="TextBox 3">
            <a:extLst>
              <a:ext uri="{FF2B5EF4-FFF2-40B4-BE49-F238E27FC236}">
                <a16:creationId xmlns:a16="http://schemas.microsoft.com/office/drawing/2014/main" id="{EFBF8EDF-0525-F31F-AE5E-9449F5614C6A}"/>
              </a:ext>
            </a:extLst>
          </p:cNvPr>
          <p:cNvSpPr txBox="1"/>
          <p:nvPr/>
        </p:nvSpPr>
        <p:spPr>
          <a:xfrm>
            <a:off x="259919" y="1382036"/>
            <a:ext cx="14919121" cy="954107"/>
          </a:xfrm>
          <a:prstGeom prst="rect">
            <a:avLst/>
          </a:prstGeom>
          <a:noFill/>
        </p:spPr>
        <p:txBody>
          <a:bodyPr wrap="square">
            <a:spAutoFit/>
          </a:bodyPr>
          <a:lstStyle/>
          <a:p>
            <a:pPr algn="ctr"/>
            <a:r>
              <a:rPr lang="en-US" sz="2800" dirty="0">
                <a:latin typeface="Aptos" panose="020B0004020202020204" pitchFamily="34" charset="0"/>
                <a:ea typeface="Roboto Medium" pitchFamily="2" charset="0"/>
              </a:rPr>
              <a:t>Additional dollars to help cover life’s unexpected health care expenses.</a:t>
            </a:r>
          </a:p>
          <a:p>
            <a:pPr algn="ctr"/>
            <a:r>
              <a:rPr lang="en-US" sz="2800" b="1" i="1" dirty="0">
                <a:latin typeface="Aptos" panose="020B0004020202020204" pitchFamily="34" charset="0"/>
                <a:ea typeface="Roboto Medium" pitchFamily="2" charset="0"/>
              </a:rPr>
              <a:t>No open enrollment action is required if you choose to continue with the same coverage! </a:t>
            </a:r>
          </a:p>
        </p:txBody>
      </p:sp>
      <p:sp>
        <p:nvSpPr>
          <p:cNvPr id="5" name="TextBox 4">
            <a:extLst>
              <a:ext uri="{FF2B5EF4-FFF2-40B4-BE49-F238E27FC236}">
                <a16:creationId xmlns:a16="http://schemas.microsoft.com/office/drawing/2014/main" id="{86113B20-DF95-DC65-0CB2-8D37F6757A3F}"/>
              </a:ext>
            </a:extLst>
          </p:cNvPr>
          <p:cNvSpPr txBox="1"/>
          <p:nvPr/>
        </p:nvSpPr>
        <p:spPr>
          <a:xfrm>
            <a:off x="4995243" y="8348744"/>
            <a:ext cx="2918177" cy="1015663"/>
          </a:xfrm>
          <a:prstGeom prst="rect">
            <a:avLst/>
          </a:prstGeom>
          <a:noFill/>
        </p:spPr>
        <p:txBody>
          <a:bodyPr wrap="square" rtlCol="0">
            <a:spAutoFit/>
          </a:bodyPr>
          <a:lstStyle/>
          <a:p>
            <a:pPr algn="ctr"/>
            <a:r>
              <a:rPr lang="en-US" sz="2000" b="1" dirty="0">
                <a:solidFill>
                  <a:schemeClr val="bg2"/>
                </a:solidFill>
                <a:latin typeface="Aptos" panose="020B0004020202020204" pitchFamily="34" charset="0"/>
              </a:rPr>
              <a:t>You can take the products with you if you leave the company</a:t>
            </a:r>
          </a:p>
        </p:txBody>
      </p:sp>
      <p:sp>
        <p:nvSpPr>
          <p:cNvPr id="6" name="TextBox 5">
            <a:extLst>
              <a:ext uri="{FF2B5EF4-FFF2-40B4-BE49-F238E27FC236}">
                <a16:creationId xmlns:a16="http://schemas.microsoft.com/office/drawing/2014/main" id="{0DB0C848-8642-9ED4-A3F5-31EE4A499951}"/>
              </a:ext>
            </a:extLst>
          </p:cNvPr>
          <p:cNvSpPr txBox="1"/>
          <p:nvPr/>
        </p:nvSpPr>
        <p:spPr>
          <a:xfrm>
            <a:off x="9085963" y="8656520"/>
            <a:ext cx="2689576" cy="400110"/>
          </a:xfrm>
          <a:prstGeom prst="rect">
            <a:avLst/>
          </a:prstGeom>
          <a:noFill/>
        </p:spPr>
        <p:txBody>
          <a:bodyPr wrap="square" rtlCol="0">
            <a:spAutoFit/>
          </a:bodyPr>
          <a:lstStyle/>
          <a:p>
            <a:pPr algn="ctr"/>
            <a:r>
              <a:rPr lang="en-US" sz="2000" b="1" dirty="0">
                <a:solidFill>
                  <a:schemeClr val="bg2"/>
                </a:solidFill>
                <a:latin typeface="Aptos" panose="020B0004020202020204" pitchFamily="34" charset="0"/>
              </a:rPr>
              <a:t>Benefits are post-tax</a:t>
            </a:r>
          </a:p>
        </p:txBody>
      </p:sp>
      <p:sp>
        <p:nvSpPr>
          <p:cNvPr id="10" name="TextBox 9">
            <a:extLst>
              <a:ext uri="{FF2B5EF4-FFF2-40B4-BE49-F238E27FC236}">
                <a16:creationId xmlns:a16="http://schemas.microsoft.com/office/drawing/2014/main" id="{611EA821-65A1-2659-F224-99F72BC9736F}"/>
              </a:ext>
            </a:extLst>
          </p:cNvPr>
          <p:cNvSpPr txBox="1"/>
          <p:nvPr/>
        </p:nvSpPr>
        <p:spPr>
          <a:xfrm>
            <a:off x="12948082" y="8348744"/>
            <a:ext cx="4668137" cy="1323439"/>
          </a:xfrm>
          <a:prstGeom prst="rect">
            <a:avLst/>
          </a:prstGeom>
          <a:noFill/>
        </p:spPr>
        <p:txBody>
          <a:bodyPr wrap="square" rtlCol="0">
            <a:spAutoFit/>
          </a:bodyPr>
          <a:lstStyle/>
          <a:p>
            <a:pPr algn="ctr"/>
            <a:r>
              <a:rPr lang="en-US" sz="2000" b="1" dirty="0">
                <a:solidFill>
                  <a:schemeClr val="bg2"/>
                </a:solidFill>
                <a:latin typeface="Aptos" panose="020B0004020202020204" pitchFamily="34" charset="0"/>
              </a:rPr>
              <a:t>Evidence of insurability may be required for late enrollment or if you wish to increase your current selection(s)</a:t>
            </a:r>
          </a:p>
        </p:txBody>
      </p:sp>
      <p:sp>
        <p:nvSpPr>
          <p:cNvPr id="12" name="Прямоугольник 3">
            <a:extLst>
              <a:ext uri="{FF2B5EF4-FFF2-40B4-BE49-F238E27FC236}">
                <a16:creationId xmlns:a16="http://schemas.microsoft.com/office/drawing/2014/main" id="{85BA10A4-C0B8-E278-4033-48A9F9687E63}"/>
              </a:ext>
            </a:extLst>
          </p:cNvPr>
          <p:cNvSpPr/>
          <p:nvPr/>
        </p:nvSpPr>
        <p:spPr>
          <a:xfrm>
            <a:off x="1441691" y="2654816"/>
            <a:ext cx="3218958" cy="28667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3">
            <a:extLst>
              <a:ext uri="{FF2B5EF4-FFF2-40B4-BE49-F238E27FC236}">
                <a16:creationId xmlns:a16="http://schemas.microsoft.com/office/drawing/2014/main" id="{77E00881-0E98-11DA-04E4-9BE0CF5D0F99}"/>
              </a:ext>
            </a:extLst>
          </p:cNvPr>
          <p:cNvSpPr/>
          <p:nvPr/>
        </p:nvSpPr>
        <p:spPr>
          <a:xfrm>
            <a:off x="12704663" y="2726243"/>
            <a:ext cx="3218958" cy="28667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TextBox 18">
            <a:extLst>
              <a:ext uri="{FF2B5EF4-FFF2-40B4-BE49-F238E27FC236}">
                <a16:creationId xmlns:a16="http://schemas.microsoft.com/office/drawing/2014/main" id="{1F3B2102-9EA3-0496-FFB2-F40A995DBA35}"/>
              </a:ext>
            </a:extLst>
          </p:cNvPr>
          <p:cNvSpPr txBox="1"/>
          <p:nvPr/>
        </p:nvSpPr>
        <p:spPr>
          <a:xfrm>
            <a:off x="550918" y="5599686"/>
            <a:ext cx="5000504" cy="1938992"/>
          </a:xfrm>
          <a:prstGeom prst="rect">
            <a:avLst/>
          </a:prstGeom>
          <a:noFill/>
        </p:spPr>
        <p:txBody>
          <a:bodyPr wrap="square" rtlCol="0">
            <a:spAutoFit/>
          </a:bodyPr>
          <a:lstStyle/>
          <a:p>
            <a:pPr algn="ctr"/>
            <a:r>
              <a:rPr lang="en-US" sz="2000" dirty="0">
                <a:latin typeface="Aptos" panose="020B0004020202020204" pitchFamily="34" charset="0"/>
              </a:rPr>
              <a:t>Critical illness insurance delivers an added layer of financial security by paying a lump-sum benefit when a serious diagnosis strikes. Covered conditions usually include cancer, heart attack, stroke, major organ failure and end-stage kidney disease.</a:t>
            </a:r>
          </a:p>
        </p:txBody>
      </p:sp>
      <p:sp>
        <p:nvSpPr>
          <p:cNvPr id="20" name="TextBox 19">
            <a:extLst>
              <a:ext uri="{FF2B5EF4-FFF2-40B4-BE49-F238E27FC236}">
                <a16:creationId xmlns:a16="http://schemas.microsoft.com/office/drawing/2014/main" id="{9658BC7A-438E-017B-5926-D8DB4F37855D}"/>
              </a:ext>
            </a:extLst>
          </p:cNvPr>
          <p:cNvSpPr txBox="1"/>
          <p:nvPr/>
        </p:nvSpPr>
        <p:spPr>
          <a:xfrm>
            <a:off x="12112256" y="5624004"/>
            <a:ext cx="4403771" cy="1938992"/>
          </a:xfrm>
          <a:prstGeom prst="rect">
            <a:avLst/>
          </a:prstGeom>
          <a:noFill/>
        </p:spPr>
        <p:txBody>
          <a:bodyPr wrap="square" rtlCol="0">
            <a:spAutoFit/>
          </a:bodyPr>
          <a:lstStyle/>
          <a:p>
            <a:pPr algn="ctr"/>
            <a:r>
              <a:rPr lang="en-US" sz="2000" dirty="0">
                <a:latin typeface="Aptos" panose="020B0004020202020204" pitchFamily="34" charset="0"/>
              </a:rPr>
              <a:t>Hospital indemnity provides a cash benefit upon admittance for a covered hospital stay. These plans help to cover cost for labor/delivery, surgery, and confinement as a result of an accident or illness.</a:t>
            </a:r>
          </a:p>
        </p:txBody>
      </p:sp>
      <p:pic>
        <p:nvPicPr>
          <p:cNvPr id="23" name="Picture 22" descr="A picture containing font, screenshot, graphics, symbol&#10;&#10;Description automatically generated">
            <a:extLst>
              <a:ext uri="{FF2B5EF4-FFF2-40B4-BE49-F238E27FC236}">
                <a16:creationId xmlns:a16="http://schemas.microsoft.com/office/drawing/2014/main" id="{3E2FC939-F69C-D89D-6B62-BD4148F545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121" r="42577"/>
          <a:stretch/>
        </p:blipFill>
        <p:spPr>
          <a:xfrm>
            <a:off x="2364379" y="3251267"/>
            <a:ext cx="1344788" cy="1864044"/>
          </a:xfrm>
          <a:prstGeom prst="rect">
            <a:avLst/>
          </a:prstGeom>
        </p:spPr>
      </p:pic>
      <p:pic>
        <p:nvPicPr>
          <p:cNvPr id="24" name="Picture 23" descr="A picture containing font, screenshot, graphics, symbol&#10;&#10;Description automatically generated">
            <a:extLst>
              <a:ext uri="{FF2B5EF4-FFF2-40B4-BE49-F238E27FC236}">
                <a16:creationId xmlns:a16="http://schemas.microsoft.com/office/drawing/2014/main" id="{6C1589FA-C095-4AAB-DCCF-EB49510CDC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449" r="-2574"/>
          <a:stretch/>
        </p:blipFill>
        <p:spPr>
          <a:xfrm>
            <a:off x="13260042" y="3227613"/>
            <a:ext cx="2108200" cy="1864044"/>
          </a:xfrm>
          <a:prstGeom prst="rect">
            <a:avLst/>
          </a:prstGeom>
        </p:spPr>
      </p:pic>
      <p:sp>
        <p:nvSpPr>
          <p:cNvPr id="3" name="Прямоугольник 3">
            <a:extLst>
              <a:ext uri="{FF2B5EF4-FFF2-40B4-BE49-F238E27FC236}">
                <a16:creationId xmlns:a16="http://schemas.microsoft.com/office/drawing/2014/main" id="{9EEE4144-4869-B26D-90EB-4BF7EA48C8DE}"/>
              </a:ext>
            </a:extLst>
          </p:cNvPr>
          <p:cNvSpPr/>
          <p:nvPr/>
        </p:nvSpPr>
        <p:spPr>
          <a:xfrm>
            <a:off x="7211793" y="2654816"/>
            <a:ext cx="3218958" cy="28667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Picture 6" descr="A picture containing font, screenshot, graphics, symbol&#10;&#10;Description automatically generated">
            <a:extLst>
              <a:ext uri="{FF2B5EF4-FFF2-40B4-BE49-F238E27FC236}">
                <a16:creationId xmlns:a16="http://schemas.microsoft.com/office/drawing/2014/main" id="{2E2B0CC4-0F4E-CF38-6F63-A237102913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698"/>
          <a:stretch/>
        </p:blipFill>
        <p:spPr>
          <a:xfrm>
            <a:off x="8413569" y="3156186"/>
            <a:ext cx="1344788" cy="1864044"/>
          </a:xfrm>
          <a:prstGeom prst="rect">
            <a:avLst/>
          </a:prstGeom>
        </p:spPr>
      </p:pic>
      <p:sp>
        <p:nvSpPr>
          <p:cNvPr id="8" name="TextBox 7">
            <a:extLst>
              <a:ext uri="{FF2B5EF4-FFF2-40B4-BE49-F238E27FC236}">
                <a16:creationId xmlns:a16="http://schemas.microsoft.com/office/drawing/2014/main" id="{3F269BF8-40B6-0FE9-4D21-90A4D49BDE5D}"/>
              </a:ext>
            </a:extLst>
          </p:cNvPr>
          <p:cNvSpPr txBox="1"/>
          <p:nvPr/>
        </p:nvSpPr>
        <p:spPr>
          <a:xfrm>
            <a:off x="6711065" y="5624004"/>
            <a:ext cx="4241547" cy="1938992"/>
          </a:xfrm>
          <a:prstGeom prst="rect">
            <a:avLst/>
          </a:prstGeom>
          <a:noFill/>
        </p:spPr>
        <p:txBody>
          <a:bodyPr wrap="square" rtlCol="0">
            <a:spAutoFit/>
          </a:bodyPr>
          <a:lstStyle/>
          <a:p>
            <a:pPr algn="ctr"/>
            <a:r>
              <a:rPr lang="en-US" sz="2000" dirty="0">
                <a:latin typeface="Aptos" panose="020B0004020202020204" pitchFamily="34" charset="0"/>
              </a:rPr>
              <a:t>Accident insurance helps offset the cost resulting from an unforeseen injury. Payable benefits often include ER visits, fractures, hospital stays, diagnostic exams, emergency transportation and more.</a:t>
            </a:r>
          </a:p>
        </p:txBody>
      </p:sp>
      <p:pic>
        <p:nvPicPr>
          <p:cNvPr id="13" name="Picture 2">
            <a:extLst>
              <a:ext uri="{FF2B5EF4-FFF2-40B4-BE49-F238E27FC236}">
                <a16:creationId xmlns:a16="http://schemas.microsoft.com/office/drawing/2014/main" id="{C7EC889C-D66A-2813-CDB5-7153F44C8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7197" y="115260"/>
            <a:ext cx="5023425" cy="158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99229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a:extLst>
              <a:ext uri="{FF2B5EF4-FFF2-40B4-BE49-F238E27FC236}">
                <a16:creationId xmlns:a16="http://schemas.microsoft.com/office/drawing/2014/main" id="{4DD2DBD8-F442-D3E3-3272-E1FC15404B95}"/>
              </a:ext>
            </a:extLst>
          </p:cNvPr>
          <p:cNvSpPr txBox="1">
            <a:spLocks/>
          </p:cNvSpPr>
          <p:nvPr/>
        </p:nvSpPr>
        <p:spPr>
          <a:xfrm>
            <a:off x="629536" y="149761"/>
            <a:ext cx="11283064" cy="1310573"/>
          </a:xfrm>
          <a:prstGeom prst="rect">
            <a:avLst/>
          </a:prstGeom>
        </p:spPr>
        <p:txBody>
          <a:bodyPr vert="horz" lIns="91440" tIns="45720" rIns="91440" bIns="45720" rtlCol="0" anchor="b">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lnSpc>
                <a:spcPct val="100000"/>
              </a:lnSpc>
            </a:pPr>
            <a:r>
              <a:rPr lang="en-US" sz="5400" b="1" dirty="0">
                <a:latin typeface="Aptos" panose="020B0004020202020204" pitchFamily="34" charset="0"/>
                <a:ea typeface="Roboto" pitchFamily="2" charset="0"/>
                <a:cs typeface="Arial" panose="020B0604020202020204" pitchFamily="34" charset="0"/>
              </a:rPr>
              <a:t>Benefit Information on </a:t>
            </a:r>
            <a:r>
              <a:rPr lang="en-US" sz="5400" b="1" dirty="0">
                <a:solidFill>
                  <a:srgbClr val="C00000"/>
                </a:solidFill>
                <a:latin typeface="Aptos" panose="020B0004020202020204" pitchFamily="34" charset="0"/>
                <a:ea typeface="Roboto Black" panose="02000000000000000000" pitchFamily="2" charset="0"/>
                <a:cs typeface="Arial" panose="020B0604020202020204" pitchFamily="34" charset="0"/>
              </a:rPr>
              <a:t>YOUR</a:t>
            </a:r>
            <a:r>
              <a:rPr lang="en-US" sz="5400" b="1" dirty="0">
                <a:solidFill>
                  <a:schemeClr val="accent1"/>
                </a:solidFill>
                <a:latin typeface="Aptos" panose="020B0004020202020204" pitchFamily="34" charset="0"/>
                <a:ea typeface="Roboto" pitchFamily="2" charset="0"/>
                <a:cs typeface="Arial" panose="020B0604020202020204" pitchFamily="34" charset="0"/>
              </a:rPr>
              <a:t> </a:t>
            </a:r>
            <a:r>
              <a:rPr lang="en-US" sz="5400" b="1" dirty="0">
                <a:latin typeface="Aptos" panose="020B0004020202020204" pitchFamily="34" charset="0"/>
                <a:ea typeface="Roboto" pitchFamily="2" charset="0"/>
                <a:cs typeface="Arial" panose="020B0604020202020204" pitchFamily="34" charset="0"/>
              </a:rPr>
              <a:t>Time</a:t>
            </a:r>
          </a:p>
        </p:txBody>
      </p:sp>
      <p:sp>
        <p:nvSpPr>
          <p:cNvPr id="19" name="TextBox 18">
            <a:extLst>
              <a:ext uri="{FF2B5EF4-FFF2-40B4-BE49-F238E27FC236}">
                <a16:creationId xmlns:a16="http://schemas.microsoft.com/office/drawing/2014/main" id="{4E10953F-0540-975B-8256-0A44AB20505C}"/>
              </a:ext>
            </a:extLst>
          </p:cNvPr>
          <p:cNvSpPr txBox="1"/>
          <p:nvPr/>
        </p:nvSpPr>
        <p:spPr>
          <a:xfrm>
            <a:off x="1526436" y="1709546"/>
            <a:ext cx="4080487" cy="1887696"/>
          </a:xfrm>
          <a:prstGeom prst="rect">
            <a:avLst/>
          </a:prstGeom>
          <a:noFill/>
        </p:spPr>
        <p:txBody>
          <a:bodyPr wrap="square" rtlCol="0">
            <a:spAutoFit/>
          </a:bodyPr>
          <a:lstStyle/>
          <a:p>
            <a:pPr marL="285750" indent="-285750" defTabSz="457200">
              <a:lnSpc>
                <a:spcPct val="150000"/>
              </a:lnSpc>
              <a:buClr>
                <a:schemeClr val="accent1"/>
              </a:buClr>
              <a:buFont typeface="Arial" panose="020B0604020202020204" pitchFamily="34" charset="0"/>
              <a:buChar char="•"/>
            </a:pPr>
            <a:r>
              <a:rPr lang="en-US" sz="2000" dirty="0">
                <a:solidFill>
                  <a:prstClr val="black">
                    <a:lumMod val="50000"/>
                    <a:lumOff val="50000"/>
                  </a:prstClr>
                </a:solidFill>
                <a:latin typeface="Aptos" panose="020B0004020202020204" pitchFamily="34" charset="0"/>
                <a:ea typeface="Roboto Light" pitchFamily="2" charset="0"/>
              </a:rPr>
              <a:t>Benefit overviews</a:t>
            </a:r>
          </a:p>
          <a:p>
            <a:pPr marL="285750" indent="-285750" defTabSz="457200">
              <a:lnSpc>
                <a:spcPct val="150000"/>
              </a:lnSpc>
              <a:buClr>
                <a:schemeClr val="accent1"/>
              </a:buClr>
              <a:buFont typeface="Arial" panose="020B0604020202020204" pitchFamily="34" charset="0"/>
              <a:buChar char="•"/>
            </a:pPr>
            <a:r>
              <a:rPr lang="en-US" sz="2000" dirty="0">
                <a:solidFill>
                  <a:prstClr val="black">
                    <a:lumMod val="50000"/>
                    <a:lumOff val="50000"/>
                  </a:prstClr>
                </a:solidFill>
                <a:latin typeface="Aptos" panose="020B0004020202020204" pitchFamily="34" charset="0"/>
                <a:ea typeface="Roboto Light" pitchFamily="2" charset="0"/>
              </a:rPr>
              <a:t>Video tutorials</a:t>
            </a:r>
          </a:p>
          <a:p>
            <a:pPr marL="285750" indent="-285750" defTabSz="457200">
              <a:lnSpc>
                <a:spcPct val="150000"/>
              </a:lnSpc>
              <a:buClr>
                <a:schemeClr val="accent1"/>
              </a:buClr>
              <a:buFont typeface="Arial" panose="020B0604020202020204" pitchFamily="34" charset="0"/>
              <a:buChar char="•"/>
            </a:pPr>
            <a:r>
              <a:rPr lang="en-US" sz="2000" dirty="0">
                <a:solidFill>
                  <a:prstClr val="black">
                    <a:lumMod val="50000"/>
                    <a:lumOff val="50000"/>
                  </a:prstClr>
                </a:solidFill>
                <a:latin typeface="Aptos" panose="020B0004020202020204" pitchFamily="34" charset="0"/>
                <a:ea typeface="Roboto Light" pitchFamily="2" charset="0"/>
              </a:rPr>
              <a:t>Premium costs and important</a:t>
            </a:r>
            <a:br>
              <a:rPr lang="en-US" sz="2000" dirty="0">
                <a:solidFill>
                  <a:prstClr val="black">
                    <a:lumMod val="50000"/>
                    <a:lumOff val="50000"/>
                  </a:prstClr>
                </a:solidFill>
                <a:latin typeface="Aptos" panose="020B0004020202020204" pitchFamily="34" charset="0"/>
                <a:ea typeface="Roboto Light" pitchFamily="2" charset="0"/>
              </a:rPr>
            </a:br>
            <a:r>
              <a:rPr lang="en-US" sz="2000" dirty="0">
                <a:solidFill>
                  <a:prstClr val="black">
                    <a:lumMod val="50000"/>
                    <a:lumOff val="50000"/>
                  </a:prstClr>
                </a:solidFill>
                <a:latin typeface="Aptos" panose="020B0004020202020204" pitchFamily="34" charset="0"/>
                <a:ea typeface="Roboto Light" pitchFamily="2" charset="0"/>
              </a:rPr>
              <a:t> plan documents</a:t>
            </a:r>
          </a:p>
        </p:txBody>
      </p:sp>
      <p:pic>
        <p:nvPicPr>
          <p:cNvPr id="20" name="Picture 19" descr="A picture containing font, graphics, text, graphic design&#10;&#10;Description automatically generated">
            <a:extLst>
              <a:ext uri="{FF2B5EF4-FFF2-40B4-BE49-F238E27FC236}">
                <a16:creationId xmlns:a16="http://schemas.microsoft.com/office/drawing/2014/main" id="{7CC043D1-8549-DF8E-1899-EE4EC228795F}"/>
              </a:ext>
            </a:extLst>
          </p:cNvPr>
          <p:cNvPicPr>
            <a:picLocks noChangeAspect="1"/>
          </p:cNvPicPr>
          <p:nvPr/>
        </p:nvPicPr>
        <p:blipFill>
          <a:blip r:embed="rId3"/>
          <a:stretch>
            <a:fillRect/>
          </a:stretch>
        </p:blipFill>
        <p:spPr>
          <a:xfrm>
            <a:off x="629536" y="8579042"/>
            <a:ext cx="3227230" cy="1388533"/>
          </a:xfrm>
          <a:prstGeom prst="rect">
            <a:avLst/>
          </a:prstGeom>
        </p:spPr>
      </p:pic>
      <p:sp>
        <p:nvSpPr>
          <p:cNvPr id="22" name="TextBox 21">
            <a:extLst>
              <a:ext uri="{FF2B5EF4-FFF2-40B4-BE49-F238E27FC236}">
                <a16:creationId xmlns:a16="http://schemas.microsoft.com/office/drawing/2014/main" id="{AA0F444A-D1BC-30C7-C5A3-782D30F6F286}"/>
              </a:ext>
            </a:extLst>
          </p:cNvPr>
          <p:cNvSpPr txBox="1"/>
          <p:nvPr/>
        </p:nvSpPr>
        <p:spPr>
          <a:xfrm>
            <a:off x="5822823" y="1709546"/>
            <a:ext cx="4527677" cy="2349361"/>
          </a:xfrm>
          <a:prstGeom prst="rect">
            <a:avLst/>
          </a:prstGeom>
          <a:noFill/>
        </p:spPr>
        <p:txBody>
          <a:bodyPr wrap="square">
            <a:spAutoFit/>
          </a:bodyPr>
          <a:lstStyle/>
          <a:p>
            <a:pPr marL="285750" marR="0" lvl="0" indent="-285750" algn="l" defTabSz="457200" rtl="0" eaLnBrk="1" fontAlgn="auto" latinLnBrk="0" hangingPunct="1">
              <a:lnSpc>
                <a:spcPct val="150000"/>
              </a:lnSpc>
              <a:spcBef>
                <a:spcPts val="0"/>
              </a:spcBef>
              <a:spcAft>
                <a:spcPts val="0"/>
              </a:spcAft>
              <a:buClr>
                <a:srgbClr val="4177C9"/>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Aptos" panose="020B0004020202020204" pitchFamily="34" charset="0"/>
                <a:ea typeface="Roboto Light" pitchFamily="2" charset="0"/>
              </a:rPr>
              <a:t>Tips &amp; valuable hacks to get the most out of your plan</a:t>
            </a:r>
          </a:p>
          <a:p>
            <a:pPr marL="285750" marR="0" lvl="0" indent="-285750" algn="l" defTabSz="457200" rtl="0" eaLnBrk="1" fontAlgn="auto" latinLnBrk="0" hangingPunct="1">
              <a:lnSpc>
                <a:spcPct val="150000"/>
              </a:lnSpc>
              <a:spcBef>
                <a:spcPts val="0"/>
              </a:spcBef>
              <a:spcAft>
                <a:spcPts val="0"/>
              </a:spcAft>
              <a:buClr>
                <a:srgbClr val="4177C9"/>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Aptos" panose="020B0004020202020204" pitchFamily="34" charset="0"/>
                <a:ea typeface="Roboto Light" pitchFamily="2" charset="0"/>
              </a:rPr>
              <a:t>Access MB Perks discount program</a:t>
            </a:r>
          </a:p>
          <a:p>
            <a:pPr marL="285750" marR="0" lvl="0" indent="-285750" algn="l" defTabSz="457200" rtl="0" eaLnBrk="1" fontAlgn="auto" latinLnBrk="0" hangingPunct="1">
              <a:lnSpc>
                <a:spcPct val="150000"/>
              </a:lnSpc>
              <a:spcBef>
                <a:spcPts val="0"/>
              </a:spcBef>
              <a:spcAft>
                <a:spcPts val="0"/>
              </a:spcAft>
              <a:buClr>
                <a:srgbClr val="4177C9"/>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Aptos" panose="020B0004020202020204" pitchFamily="34" charset="0"/>
                <a:ea typeface="Roboto Light" pitchFamily="2" charset="0"/>
              </a:rPr>
              <a:t>Contact information for the</a:t>
            </a:r>
            <a:br>
              <a:rPr kumimoji="0" lang="en-US" sz="2000" b="0" i="0" u="none" strike="noStrike" kern="1200" cap="none" spc="0" normalizeH="0" baseline="0" noProof="0" dirty="0">
                <a:ln>
                  <a:noFill/>
                </a:ln>
                <a:solidFill>
                  <a:prstClr val="black">
                    <a:lumMod val="50000"/>
                    <a:lumOff val="50000"/>
                  </a:prstClr>
                </a:solidFill>
                <a:effectLst/>
                <a:uLnTx/>
                <a:uFillTx/>
                <a:latin typeface="Aptos" panose="020B0004020202020204" pitchFamily="34" charset="0"/>
                <a:ea typeface="Roboto Light" pitchFamily="2" charset="0"/>
              </a:rPr>
            </a:br>
            <a:r>
              <a:rPr kumimoji="0" lang="en-US" sz="2000" b="0" i="0" u="none" strike="noStrike" kern="1200" cap="none" spc="0" normalizeH="0" baseline="0" noProof="0" dirty="0">
                <a:ln>
                  <a:noFill/>
                </a:ln>
                <a:solidFill>
                  <a:prstClr val="black">
                    <a:lumMod val="50000"/>
                    <a:lumOff val="50000"/>
                  </a:prstClr>
                </a:solidFill>
                <a:effectLst/>
                <a:uLnTx/>
                <a:uFillTx/>
                <a:latin typeface="Aptos" panose="020B0004020202020204" pitchFamily="34" charset="0"/>
                <a:ea typeface="Roboto Light" pitchFamily="2" charset="0"/>
              </a:rPr>
              <a:t> MB Advocate Team</a:t>
            </a:r>
          </a:p>
        </p:txBody>
      </p:sp>
      <p:sp>
        <p:nvSpPr>
          <p:cNvPr id="23" name="Rectangle 22">
            <a:extLst>
              <a:ext uri="{FF2B5EF4-FFF2-40B4-BE49-F238E27FC236}">
                <a16:creationId xmlns:a16="http://schemas.microsoft.com/office/drawing/2014/main" id="{031E6E86-851A-3D24-58A5-024B061E03B1}"/>
              </a:ext>
            </a:extLst>
          </p:cNvPr>
          <p:cNvSpPr/>
          <p:nvPr/>
        </p:nvSpPr>
        <p:spPr>
          <a:xfrm>
            <a:off x="0" y="4791134"/>
            <a:ext cx="10221458" cy="330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6E7E675-404B-125A-49D0-79AF620B71E5}"/>
              </a:ext>
            </a:extLst>
          </p:cNvPr>
          <p:cNvSpPr/>
          <p:nvPr/>
        </p:nvSpPr>
        <p:spPr>
          <a:xfrm>
            <a:off x="770834" y="5438522"/>
            <a:ext cx="2212258" cy="2212258"/>
          </a:xfrm>
          <a:prstGeom prst="rect">
            <a:avLst/>
          </a:prstGeom>
          <a:solidFill>
            <a:schemeClr val="bg1"/>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C33AB60-2414-A7BC-D32F-448A0B1CF050}"/>
              </a:ext>
            </a:extLst>
          </p:cNvPr>
          <p:cNvSpPr txBox="1"/>
          <p:nvPr/>
        </p:nvSpPr>
        <p:spPr>
          <a:xfrm>
            <a:off x="3052871" y="5323833"/>
            <a:ext cx="7168587" cy="2545377"/>
          </a:xfrm>
          <a:prstGeom prst="rect">
            <a:avLst/>
          </a:prstGeom>
          <a:noFill/>
        </p:spPr>
        <p:txBody>
          <a:bodyPr wrap="square" rtlCol="0">
            <a:spAutoFit/>
          </a:bodyPr>
          <a:lstStyle/>
          <a:p>
            <a:pPr>
              <a:lnSpc>
                <a:spcPct val="150000"/>
              </a:lnSpc>
              <a:buClr>
                <a:srgbClr val="76A0A6"/>
              </a:buClr>
            </a:pPr>
            <a:r>
              <a:rPr lang="en-US" sz="1800" dirty="0">
                <a:latin typeface="Aptos" panose="020B0004020202020204" pitchFamily="34" charset="0"/>
                <a:ea typeface="Roboto Light" pitchFamily="2" charset="0"/>
              </a:rPr>
              <a:t>Scan the QR code to explore your benefits hub! </a:t>
            </a:r>
          </a:p>
          <a:p>
            <a:pPr>
              <a:lnSpc>
                <a:spcPct val="150000"/>
              </a:lnSpc>
              <a:buClr>
                <a:srgbClr val="76A0A6"/>
              </a:buClr>
            </a:pPr>
            <a:endParaRPr lang="en-US" sz="1800" dirty="0">
              <a:latin typeface="Aptos" panose="020B0004020202020204" pitchFamily="34" charset="0"/>
              <a:ea typeface="Roboto Light" pitchFamily="2" charset="0"/>
            </a:endParaRPr>
          </a:p>
          <a:p>
            <a:pPr>
              <a:lnSpc>
                <a:spcPct val="150000"/>
              </a:lnSpc>
              <a:buClr>
                <a:srgbClr val="76A0A6"/>
              </a:buClr>
            </a:pPr>
            <a:r>
              <a:rPr lang="en-US" sz="1800" dirty="0">
                <a:latin typeface="Aptos" panose="020B0004020202020204" pitchFamily="34" charset="0"/>
                <a:ea typeface="Roboto Light" pitchFamily="2" charset="0"/>
              </a:rPr>
              <a:t>Or visit the below link:</a:t>
            </a:r>
          </a:p>
          <a:p>
            <a:pPr>
              <a:lnSpc>
                <a:spcPct val="150000"/>
              </a:lnSpc>
              <a:buClr>
                <a:srgbClr val="76A0A6"/>
              </a:buClr>
            </a:pPr>
            <a:r>
              <a:rPr lang="en-US" sz="1800" dirty="0">
                <a:latin typeface="Aptos" panose="020B0004020202020204" pitchFamily="34" charset="0"/>
                <a:ea typeface="Roboto Light" pitchFamily="2" charset="0"/>
                <a:hlinkClick r:id="rId4"/>
              </a:rPr>
              <a:t>https://xplore.mbbenefits.com/9afd0131-4a9c-498a-ad38-5193e467af91</a:t>
            </a:r>
            <a:endParaRPr lang="en-US" sz="1800" dirty="0">
              <a:latin typeface="Aptos" panose="020B0004020202020204" pitchFamily="34" charset="0"/>
              <a:ea typeface="Roboto Light" pitchFamily="2" charset="0"/>
            </a:endParaRPr>
          </a:p>
          <a:p>
            <a:pPr>
              <a:lnSpc>
                <a:spcPct val="150000"/>
              </a:lnSpc>
              <a:buClr>
                <a:srgbClr val="76A0A6"/>
              </a:buClr>
            </a:pPr>
            <a:endParaRPr lang="en-US" sz="1800" dirty="0">
              <a:latin typeface="Aptos" panose="020B0004020202020204" pitchFamily="34" charset="0"/>
              <a:ea typeface="Roboto Light" pitchFamily="2" charset="0"/>
            </a:endParaRPr>
          </a:p>
        </p:txBody>
      </p:sp>
      <p:sp>
        <p:nvSpPr>
          <p:cNvPr id="2" name="Oval 1">
            <a:extLst>
              <a:ext uri="{FF2B5EF4-FFF2-40B4-BE49-F238E27FC236}">
                <a16:creationId xmlns:a16="http://schemas.microsoft.com/office/drawing/2014/main" id="{5E89EE1D-0FB3-C1D3-3F1E-F00C436EEF48}"/>
              </a:ext>
            </a:extLst>
          </p:cNvPr>
          <p:cNvSpPr/>
          <p:nvPr/>
        </p:nvSpPr>
        <p:spPr>
          <a:xfrm>
            <a:off x="11202845" y="1933566"/>
            <a:ext cx="6314321" cy="631432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D9200E-339D-8CD9-577D-1265A24E0A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671866" y="791298"/>
            <a:ext cx="6845300" cy="8705992"/>
          </a:xfrm>
          <a:prstGeom prst="rect">
            <a:avLst/>
          </a:prstGeom>
        </p:spPr>
      </p:pic>
      <p:pic>
        <p:nvPicPr>
          <p:cNvPr id="5" name="Picture 4" descr="A qr code with a cartoon character&#10;&#10;Description automatically generated">
            <a:extLst>
              <a:ext uri="{FF2B5EF4-FFF2-40B4-BE49-F238E27FC236}">
                <a16:creationId xmlns:a16="http://schemas.microsoft.com/office/drawing/2014/main" id="{DC5F99D4-C120-15A5-0CE6-716958B526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63" y="4930261"/>
            <a:ext cx="3023745" cy="3023745"/>
          </a:xfrm>
          <a:prstGeom prst="rect">
            <a:avLst/>
          </a:prstGeom>
        </p:spPr>
      </p:pic>
    </p:spTree>
    <p:extLst>
      <p:ext uri="{BB962C8B-B14F-4D97-AF65-F5344CB8AC3E}">
        <p14:creationId xmlns:p14="http://schemas.microsoft.com/office/powerpoint/2010/main" val="341006605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7476" y="2871531"/>
            <a:ext cx="6330462" cy="6150851"/>
          </a:xfrm>
          <a:prstGeom prst="rect">
            <a:avLst/>
          </a:prstGeom>
          <a:noFill/>
        </p:spPr>
        <p:txBody>
          <a:bodyPr wrap="square" rtlCol="0">
            <a:spAutoFit/>
          </a:bodyPr>
          <a:lstStyle/>
          <a:p>
            <a:pPr>
              <a:lnSpc>
                <a:spcPct val="150000"/>
              </a:lnSpc>
            </a:pPr>
            <a:endParaRPr lang="en-US" sz="2400" kern="1200" dirty="0">
              <a:effectLst/>
              <a:latin typeface="Aptos" panose="020B0004020202020204" pitchFamily="34" charset="0"/>
              <a:ea typeface="Times New Roman" panose="02020603050405020304" pitchFamily="18" charset="0"/>
            </a:endParaRPr>
          </a:p>
          <a:p>
            <a:pPr marL="0" marR="0">
              <a:buNone/>
            </a:pPr>
            <a:r>
              <a:rPr lang="en-US" sz="2400" dirty="0">
                <a:effectLst/>
                <a:latin typeface="Aptos" panose="020B0004020202020204" pitchFamily="34" charset="0"/>
                <a:ea typeface="Times New Roman" panose="02020603050405020304" pitchFamily="18" charset="0"/>
                <a:cs typeface="Aptos" panose="020B0004020202020204" pitchFamily="34" charset="0"/>
              </a:rPr>
              <a:t>Employees can log on to the ADP site: at </a:t>
            </a:r>
            <a:r>
              <a:rPr lang="en-US" sz="24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3"/>
              </a:rPr>
              <a:t>https://portal.adp.com</a:t>
            </a:r>
            <a:r>
              <a:rPr lang="en-US" sz="2400" dirty="0">
                <a:effectLst/>
                <a:latin typeface="Aptos" panose="020B0004020202020204" pitchFamily="34" charset="0"/>
                <a:ea typeface="Times New Roman" panose="02020603050405020304" pitchFamily="18" charset="0"/>
                <a:cs typeface="Aptos" panose="020B0004020202020204" pitchFamily="34" charset="0"/>
              </a:rPr>
              <a:t> or using the single sign on access at: </a:t>
            </a:r>
            <a:r>
              <a:rPr lang="en-US" sz="2400"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4"/>
              </a:rPr>
              <a:t>OWU single sign on</a:t>
            </a:r>
            <a:r>
              <a:rPr lang="en-US" sz="2400" dirty="0">
                <a:effectLst/>
                <a:latin typeface="Aptos" panose="020B0004020202020204" pitchFamily="34" charset="0"/>
                <a:ea typeface="Times New Roman" panose="02020603050405020304" pitchFamily="18" charset="0"/>
                <a:cs typeface="Aptos" panose="020B0004020202020204" pitchFamily="34" charset="0"/>
              </a:rPr>
              <a:t> , and look for the "Employee Discounts:  </a:t>
            </a:r>
            <a:r>
              <a:rPr lang="en-US" sz="2400" dirty="0" err="1">
                <a:effectLst/>
                <a:latin typeface="Aptos" panose="020B0004020202020204" pitchFamily="34" charset="0"/>
                <a:ea typeface="Times New Roman" panose="02020603050405020304" pitchFamily="18" charset="0"/>
                <a:cs typeface="Aptos" panose="020B0004020202020204" pitchFamily="34" charset="0"/>
              </a:rPr>
              <a:t>LifeMart</a:t>
            </a:r>
            <a:r>
              <a:rPr lang="en-US" sz="2400" dirty="0">
                <a:effectLst/>
                <a:latin typeface="Aptos" panose="020B0004020202020204" pitchFamily="34" charset="0"/>
                <a:ea typeface="Times New Roman" panose="02020603050405020304" pitchFamily="18" charset="0"/>
                <a:cs typeface="Aptos" panose="020B0004020202020204" pitchFamily="34" charset="0"/>
              </a:rPr>
              <a:t>"  on the home screen. </a:t>
            </a:r>
          </a:p>
          <a:p>
            <a:pPr marL="0" marR="0">
              <a:buNone/>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2400" dirty="0">
                <a:effectLst/>
                <a:latin typeface="Aptos" panose="020B0004020202020204" pitchFamily="34" charset="0"/>
                <a:ea typeface="Times New Roman" panose="02020603050405020304" pitchFamily="18" charset="0"/>
                <a:cs typeface="Aptos" panose="020B0004020202020204" pitchFamily="34" charset="0"/>
              </a:rPr>
              <a:t>Available Discounts include:  Retail, Travel, Hotels, Tickets, Electronics, Auto, Grocery &amp; Food Delivery, Apparel, Car Rental, Books &amp; Magazines, Home, Wellness, Theme Parks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a:lnSpc>
                <a:spcPct val="150000"/>
              </a:lnSpc>
            </a:pPr>
            <a:endParaRPr lang="en-US" sz="16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a:p>
            <a:pPr>
              <a:lnSpc>
                <a:spcPct val="150000"/>
              </a:lnSpc>
            </a:pPr>
            <a:endParaRPr lang="en-US" sz="16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a:p>
            <a:pPr>
              <a:lnSpc>
                <a:spcPct val="150000"/>
              </a:lnSpc>
            </a:pPr>
            <a:endParaRPr lang="en-US" sz="16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a:p>
            <a:pPr>
              <a:lnSpc>
                <a:spcPct val="150000"/>
              </a:lnSpc>
            </a:pPr>
            <a:endParaRPr lang="en-US" sz="16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a:p>
            <a:pPr>
              <a:lnSpc>
                <a:spcPct val="150000"/>
              </a:lnSpc>
            </a:pPr>
            <a:endParaRPr lang="en-US" sz="16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p:txBody>
      </p:sp>
      <p:sp>
        <p:nvSpPr>
          <p:cNvPr id="10" name="TextBox 9">
            <a:extLst>
              <a:ext uri="{FF2B5EF4-FFF2-40B4-BE49-F238E27FC236}">
                <a16:creationId xmlns:a16="http://schemas.microsoft.com/office/drawing/2014/main" id="{9D6426C8-B0E2-981F-4B06-B71B22C007FB}"/>
              </a:ext>
            </a:extLst>
          </p:cNvPr>
          <p:cNvSpPr txBox="1"/>
          <p:nvPr/>
        </p:nvSpPr>
        <p:spPr>
          <a:xfrm>
            <a:off x="9270428" y="3066988"/>
            <a:ext cx="2272145" cy="338554"/>
          </a:xfrm>
          <a:prstGeom prst="rect">
            <a:avLst/>
          </a:prstGeom>
          <a:noFill/>
        </p:spPr>
        <p:txBody>
          <a:bodyPr wrap="square">
            <a:spAutoFit/>
          </a:bodyPr>
          <a:lstStyle/>
          <a:p>
            <a:pPr marL="0" marR="0" lvl="0" indent="0" algn="ctr" defTabSz="1371600" rtl="0" eaLnBrk="1" fontAlgn="auto" latinLnBrk="0" hangingPunct="1">
              <a:spcBef>
                <a:spcPts val="120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rPr>
              <a:t>local coupons</a:t>
            </a:r>
          </a:p>
        </p:txBody>
      </p:sp>
      <p:sp>
        <p:nvSpPr>
          <p:cNvPr id="19" name="TextBox 18">
            <a:extLst>
              <a:ext uri="{FF2B5EF4-FFF2-40B4-BE49-F238E27FC236}">
                <a16:creationId xmlns:a16="http://schemas.microsoft.com/office/drawing/2014/main" id="{E0DF3DD2-C77F-2BBA-602B-F0A0FE44B5C9}"/>
              </a:ext>
            </a:extLst>
          </p:cNvPr>
          <p:cNvSpPr txBox="1"/>
          <p:nvPr/>
        </p:nvSpPr>
        <p:spPr>
          <a:xfrm>
            <a:off x="10703533" y="5946957"/>
            <a:ext cx="2055747" cy="338554"/>
          </a:xfrm>
          <a:prstGeom prst="rect">
            <a:avLst/>
          </a:prstGeom>
          <a:noFill/>
        </p:spPr>
        <p:txBody>
          <a:bodyPr wrap="square">
            <a:spAutoFit/>
          </a:bodyPr>
          <a:lstStyle/>
          <a:p>
            <a:pPr marL="0" marR="0" lvl="0" indent="0" algn="ctr" defTabSz="1371600" rtl="0" eaLnBrk="1" fontAlgn="auto" latinLnBrk="0" hangingPunct="1">
              <a:spcBef>
                <a:spcPts val="120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rPr>
              <a:t>movie showtimes</a:t>
            </a:r>
          </a:p>
        </p:txBody>
      </p:sp>
      <p:sp>
        <p:nvSpPr>
          <p:cNvPr id="2" name="TextBox 1">
            <a:extLst>
              <a:ext uri="{FF2B5EF4-FFF2-40B4-BE49-F238E27FC236}">
                <a16:creationId xmlns:a16="http://schemas.microsoft.com/office/drawing/2014/main" id="{2BDF6D3B-F983-B776-14B7-E4DC6084C343}"/>
              </a:ext>
            </a:extLst>
          </p:cNvPr>
          <p:cNvSpPr txBox="1"/>
          <p:nvPr/>
        </p:nvSpPr>
        <p:spPr>
          <a:xfrm>
            <a:off x="6034535" y="140852"/>
            <a:ext cx="6910620" cy="769441"/>
          </a:xfrm>
          <a:prstGeom prst="rect">
            <a:avLst/>
          </a:prstGeom>
          <a:noFill/>
        </p:spPr>
        <p:txBody>
          <a:bodyPr wrap="square" rtlCol="0">
            <a:spAutoFit/>
          </a:bodyPr>
          <a:lstStyle/>
          <a:p>
            <a:r>
              <a:rPr lang="en-US" sz="4400" b="1" dirty="0">
                <a:latin typeface="Aptos" panose="020B0004020202020204" pitchFamily="34" charset="0"/>
              </a:rPr>
              <a:t>Discount Options Galore! </a:t>
            </a:r>
          </a:p>
        </p:txBody>
      </p:sp>
      <p:sp>
        <p:nvSpPr>
          <p:cNvPr id="3" name="TextBox 2">
            <a:extLst>
              <a:ext uri="{FF2B5EF4-FFF2-40B4-BE49-F238E27FC236}">
                <a16:creationId xmlns:a16="http://schemas.microsoft.com/office/drawing/2014/main" id="{35EEC706-6448-1A51-430D-FC8C0DE62AF5}"/>
              </a:ext>
            </a:extLst>
          </p:cNvPr>
          <p:cNvSpPr txBox="1"/>
          <p:nvPr/>
        </p:nvSpPr>
        <p:spPr>
          <a:xfrm>
            <a:off x="5443692" y="1092420"/>
            <a:ext cx="10283483" cy="507831"/>
          </a:xfrm>
          <a:prstGeom prst="rect">
            <a:avLst/>
          </a:prstGeom>
          <a:noFill/>
        </p:spPr>
        <p:txBody>
          <a:bodyPr wrap="square" rtlCol="0">
            <a:spAutoFit/>
          </a:bodyPr>
          <a:lstStyle/>
          <a:p>
            <a:r>
              <a:rPr lang="en-US" b="1" dirty="0">
                <a:latin typeface="Aptos" panose="020B0004020202020204" pitchFamily="34" charset="0"/>
              </a:rPr>
              <a:t>ADP – </a:t>
            </a:r>
            <a:r>
              <a:rPr lang="en-US" b="1" dirty="0" err="1">
                <a:latin typeface="Aptos" panose="020B0004020202020204" pitchFamily="34" charset="0"/>
              </a:rPr>
              <a:t>LifeMart</a:t>
            </a:r>
            <a:r>
              <a:rPr lang="en-US" b="1" dirty="0">
                <a:latin typeface="Aptos" panose="020B0004020202020204" pitchFamily="34" charset="0"/>
              </a:rPr>
              <a:t>  - Hundreds of discounts available  </a:t>
            </a:r>
          </a:p>
        </p:txBody>
      </p:sp>
      <p:pic>
        <p:nvPicPr>
          <p:cNvPr id="4" name="Picture 3">
            <a:extLst>
              <a:ext uri="{FF2B5EF4-FFF2-40B4-BE49-F238E27FC236}">
                <a16:creationId xmlns:a16="http://schemas.microsoft.com/office/drawing/2014/main" id="{2F727465-0089-ABBF-4EE1-279FBD4C53E6}"/>
              </a:ext>
            </a:extLst>
          </p:cNvPr>
          <p:cNvPicPr>
            <a:picLocks noChangeAspect="1"/>
          </p:cNvPicPr>
          <p:nvPr/>
        </p:nvPicPr>
        <p:blipFill>
          <a:blip r:embed="rId5"/>
          <a:stretch>
            <a:fillRect/>
          </a:stretch>
        </p:blipFill>
        <p:spPr>
          <a:xfrm>
            <a:off x="6807938" y="3636171"/>
            <a:ext cx="11216475" cy="5901723"/>
          </a:xfrm>
          <a:prstGeom prst="rect">
            <a:avLst/>
          </a:prstGeom>
        </p:spPr>
      </p:pic>
      <p:pic>
        <p:nvPicPr>
          <p:cNvPr id="16" name="Picture 15">
            <a:extLst>
              <a:ext uri="{FF2B5EF4-FFF2-40B4-BE49-F238E27FC236}">
                <a16:creationId xmlns:a16="http://schemas.microsoft.com/office/drawing/2014/main" id="{BFE1A07C-48F3-046C-1AF2-FA42296F0C96}"/>
              </a:ext>
            </a:extLst>
          </p:cNvPr>
          <p:cNvPicPr>
            <a:picLocks noChangeAspect="1"/>
          </p:cNvPicPr>
          <p:nvPr/>
        </p:nvPicPr>
        <p:blipFill>
          <a:blip r:embed="rId6"/>
          <a:stretch>
            <a:fillRect/>
          </a:stretch>
        </p:blipFill>
        <p:spPr>
          <a:xfrm>
            <a:off x="6992091" y="1875659"/>
            <a:ext cx="11216474" cy="1538008"/>
          </a:xfrm>
          <a:prstGeom prst="rect">
            <a:avLst/>
          </a:prstGeom>
        </p:spPr>
      </p:pic>
    </p:spTree>
    <p:extLst>
      <p:ext uri="{BB962C8B-B14F-4D97-AF65-F5344CB8AC3E}">
        <p14:creationId xmlns:p14="http://schemas.microsoft.com/office/powerpoint/2010/main" val="186192593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21317-7D5B-A11E-4008-53836A6B50B7}"/>
            </a:ext>
          </a:extLst>
        </p:cNvPr>
        <p:cNvGrpSpPr/>
        <p:nvPr/>
      </p:nvGrpSpPr>
      <p:grpSpPr>
        <a:xfrm>
          <a:off x="0" y="0"/>
          <a:ext cx="0" cy="0"/>
          <a:chOff x="0" y="0"/>
          <a:chExt cx="0" cy="0"/>
        </a:xfrm>
      </p:grpSpPr>
      <p:sp>
        <p:nvSpPr>
          <p:cNvPr id="6" name="Прямоугольник 3">
            <a:extLst>
              <a:ext uri="{FF2B5EF4-FFF2-40B4-BE49-F238E27FC236}">
                <a16:creationId xmlns:a16="http://schemas.microsoft.com/office/drawing/2014/main" id="{62B6CCE7-8A29-9C5B-2B78-A5388674FBE3}"/>
              </a:ext>
            </a:extLst>
          </p:cNvPr>
          <p:cNvSpPr/>
          <p:nvPr/>
        </p:nvSpPr>
        <p:spPr>
          <a:xfrm>
            <a:off x="7619507" y="994494"/>
            <a:ext cx="10668493" cy="61824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a:extLst>
              <a:ext uri="{FF2B5EF4-FFF2-40B4-BE49-F238E27FC236}">
                <a16:creationId xmlns:a16="http://schemas.microsoft.com/office/drawing/2014/main" id="{2A761007-31C7-1BFC-A55B-806997E7B283}"/>
              </a:ext>
            </a:extLst>
          </p:cNvPr>
          <p:cNvSpPr txBox="1"/>
          <p:nvPr/>
        </p:nvSpPr>
        <p:spPr>
          <a:xfrm>
            <a:off x="1147715" y="2855133"/>
            <a:ext cx="5176888" cy="1017202"/>
          </a:xfrm>
          <a:prstGeom prst="rect">
            <a:avLst/>
          </a:prstGeom>
          <a:noFill/>
        </p:spPr>
        <p:txBody>
          <a:bodyPr wrap="square" rtlCol="0">
            <a:spAutoFit/>
          </a:bodyPr>
          <a:lstStyle/>
          <a:p>
            <a:pPr>
              <a:lnSpc>
                <a:spcPts val="7400"/>
              </a:lnSpc>
            </a:pPr>
            <a:r>
              <a:rPr lang="en-US" sz="6000" dirty="0">
                <a:solidFill>
                  <a:schemeClr val="tx1">
                    <a:lumMod val="75000"/>
                    <a:lumOff val="25000"/>
                  </a:schemeClr>
                </a:solidFill>
                <a:latin typeface="Aptos" panose="020B0004020202020204" pitchFamily="34" charset="0"/>
              </a:rPr>
              <a:t>MB Perks</a:t>
            </a:r>
          </a:p>
        </p:txBody>
      </p:sp>
      <p:sp>
        <p:nvSpPr>
          <p:cNvPr id="14" name="TextBox 13">
            <a:extLst>
              <a:ext uri="{FF2B5EF4-FFF2-40B4-BE49-F238E27FC236}">
                <a16:creationId xmlns:a16="http://schemas.microsoft.com/office/drawing/2014/main" id="{9A5292BC-1524-24DE-66E8-452FB970EF7F}"/>
              </a:ext>
            </a:extLst>
          </p:cNvPr>
          <p:cNvSpPr txBox="1"/>
          <p:nvPr/>
        </p:nvSpPr>
        <p:spPr>
          <a:xfrm>
            <a:off x="543230" y="4261001"/>
            <a:ext cx="6482261" cy="6751015"/>
          </a:xfrm>
          <a:prstGeom prst="rect">
            <a:avLst/>
          </a:prstGeom>
          <a:noFill/>
        </p:spPr>
        <p:txBody>
          <a:bodyPr wrap="square" rtlCol="0">
            <a:spAutoFit/>
          </a:bodyPr>
          <a:lstStyle/>
          <a:p>
            <a:pPr>
              <a:lnSpc>
                <a:spcPct val="150000"/>
              </a:lnSpc>
            </a:pPr>
            <a:r>
              <a:rPr lang="en-US" sz="2400" b="1" dirty="0">
                <a:latin typeface="Aptos" panose="020B0004020202020204" pitchFamily="34" charset="0"/>
              </a:rPr>
              <a:t>Real savings with no hidden fees.</a:t>
            </a:r>
          </a:p>
          <a:p>
            <a:pPr>
              <a:lnSpc>
                <a:spcPct val="150000"/>
              </a:lnSpc>
            </a:pPr>
            <a:r>
              <a:rPr lang="en-US" sz="24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rPr>
              <a:t>Enjoy member-only discounts and corporate rates on everything from pizza and the zoo, to movie tickets, car rentals, and hotels. With thousands </a:t>
            </a:r>
            <a:br>
              <a:rPr lang="en-US" sz="24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rPr>
            </a:br>
            <a:r>
              <a:rPr lang="en-US" sz="24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rPr>
              <a:t>of local and national offers across 10,000 cities </a:t>
            </a:r>
            <a:br>
              <a:rPr lang="en-US" sz="24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rPr>
            </a:br>
            <a:r>
              <a:rPr lang="en-US" sz="24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rPr>
              <a:t>and easy mobile access, you’ll always have a </a:t>
            </a:r>
            <a:br>
              <a:rPr lang="en-US" sz="24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rPr>
            </a:br>
            <a:r>
              <a:rPr lang="en-US" sz="24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rPr>
              <a:t>reason to Celebrate Your Savings!</a:t>
            </a:r>
          </a:p>
          <a:p>
            <a:pPr>
              <a:lnSpc>
                <a:spcPct val="150000"/>
              </a:lnSpc>
            </a:pPr>
            <a:endParaRPr lang="en-US" sz="18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a:p>
            <a:pPr>
              <a:lnSpc>
                <a:spcPct val="150000"/>
              </a:lnSpc>
            </a:pPr>
            <a:endParaRPr lang="en-US" sz="16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a:p>
            <a:pPr>
              <a:lnSpc>
                <a:spcPct val="150000"/>
              </a:lnSpc>
            </a:pPr>
            <a:endParaRPr lang="en-US" sz="16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a:p>
            <a:pPr>
              <a:lnSpc>
                <a:spcPct val="150000"/>
              </a:lnSpc>
            </a:pPr>
            <a:endParaRPr lang="en-US" sz="16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a:p>
            <a:pPr>
              <a:lnSpc>
                <a:spcPct val="150000"/>
              </a:lnSpc>
            </a:pPr>
            <a:endParaRPr lang="en-US" sz="16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a:p>
            <a:pPr>
              <a:lnSpc>
                <a:spcPct val="150000"/>
              </a:lnSpc>
            </a:pPr>
            <a:endParaRPr lang="en-US" sz="16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p:txBody>
      </p:sp>
      <p:sp>
        <p:nvSpPr>
          <p:cNvPr id="10" name="TextBox 9">
            <a:extLst>
              <a:ext uri="{FF2B5EF4-FFF2-40B4-BE49-F238E27FC236}">
                <a16:creationId xmlns:a16="http://schemas.microsoft.com/office/drawing/2014/main" id="{B6700B03-72A0-247C-4D7B-7D4863C79BDB}"/>
              </a:ext>
            </a:extLst>
          </p:cNvPr>
          <p:cNvSpPr txBox="1"/>
          <p:nvPr/>
        </p:nvSpPr>
        <p:spPr>
          <a:xfrm>
            <a:off x="9270428" y="3066988"/>
            <a:ext cx="2272145" cy="338554"/>
          </a:xfrm>
          <a:prstGeom prst="rect">
            <a:avLst/>
          </a:prstGeom>
          <a:noFill/>
        </p:spPr>
        <p:txBody>
          <a:bodyPr wrap="square">
            <a:spAutoFit/>
          </a:bodyPr>
          <a:lstStyle/>
          <a:p>
            <a:pPr marL="0" marR="0" lvl="0" indent="0" algn="ctr" defTabSz="1371600" rtl="0" eaLnBrk="1" fontAlgn="auto" latinLnBrk="0" hangingPunct="1">
              <a:spcBef>
                <a:spcPts val="120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rPr>
              <a:t>local coupons</a:t>
            </a:r>
          </a:p>
        </p:txBody>
      </p:sp>
      <p:sp>
        <p:nvSpPr>
          <p:cNvPr id="11" name="TextBox 10">
            <a:extLst>
              <a:ext uri="{FF2B5EF4-FFF2-40B4-BE49-F238E27FC236}">
                <a16:creationId xmlns:a16="http://schemas.microsoft.com/office/drawing/2014/main" id="{F2799E0E-2775-786C-B7DC-B4091BE06FA5}"/>
              </a:ext>
            </a:extLst>
          </p:cNvPr>
          <p:cNvSpPr txBox="1"/>
          <p:nvPr/>
        </p:nvSpPr>
        <p:spPr>
          <a:xfrm>
            <a:off x="12083571" y="3066988"/>
            <a:ext cx="1690255" cy="338554"/>
          </a:xfrm>
          <a:prstGeom prst="rect">
            <a:avLst/>
          </a:prstGeom>
          <a:noFill/>
        </p:spPr>
        <p:txBody>
          <a:bodyPr wrap="square">
            <a:spAutoFit/>
          </a:bodyPr>
          <a:lstStyle/>
          <a:p>
            <a:pPr marL="0" marR="0" lvl="0" indent="0" algn="ctr" defTabSz="1371600" rtl="0" eaLnBrk="1" fontAlgn="auto" latinLnBrk="0" hangingPunct="1">
              <a:spcBef>
                <a:spcPts val="120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rPr>
              <a:t>etickets</a:t>
            </a:r>
          </a:p>
        </p:txBody>
      </p:sp>
      <p:sp>
        <p:nvSpPr>
          <p:cNvPr id="17" name="TextBox 16">
            <a:extLst>
              <a:ext uri="{FF2B5EF4-FFF2-40B4-BE49-F238E27FC236}">
                <a16:creationId xmlns:a16="http://schemas.microsoft.com/office/drawing/2014/main" id="{788B806B-3C1C-DBC8-5AEA-7699F06D7529}"/>
              </a:ext>
            </a:extLst>
          </p:cNvPr>
          <p:cNvSpPr txBox="1"/>
          <p:nvPr/>
        </p:nvSpPr>
        <p:spPr>
          <a:xfrm>
            <a:off x="14265412" y="3066988"/>
            <a:ext cx="2272145" cy="338554"/>
          </a:xfrm>
          <a:prstGeom prst="rect">
            <a:avLst/>
          </a:prstGeom>
          <a:noFill/>
        </p:spPr>
        <p:txBody>
          <a:bodyPr wrap="square">
            <a:spAutoFit/>
          </a:bodyPr>
          <a:lstStyle/>
          <a:p>
            <a:pPr marL="0" marR="0" lvl="0" indent="0" algn="ctr" defTabSz="1371600" rtl="0" eaLnBrk="1" fontAlgn="auto" latinLnBrk="0" hangingPunct="1">
              <a:spcBef>
                <a:spcPts val="120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rPr>
              <a:t>monthly giveaways</a:t>
            </a:r>
          </a:p>
        </p:txBody>
      </p:sp>
      <p:sp>
        <p:nvSpPr>
          <p:cNvPr id="18" name="TextBox 17">
            <a:extLst>
              <a:ext uri="{FF2B5EF4-FFF2-40B4-BE49-F238E27FC236}">
                <a16:creationId xmlns:a16="http://schemas.microsoft.com/office/drawing/2014/main" id="{E794C81B-4C24-D31D-275C-C32B2F3355BC}"/>
              </a:ext>
            </a:extLst>
          </p:cNvPr>
          <p:cNvSpPr txBox="1"/>
          <p:nvPr/>
        </p:nvSpPr>
        <p:spPr>
          <a:xfrm>
            <a:off x="8448559" y="5946957"/>
            <a:ext cx="1690255" cy="338554"/>
          </a:xfrm>
          <a:prstGeom prst="rect">
            <a:avLst/>
          </a:prstGeom>
          <a:noFill/>
        </p:spPr>
        <p:txBody>
          <a:bodyPr wrap="square">
            <a:spAutoFit/>
          </a:bodyPr>
          <a:lstStyle/>
          <a:p>
            <a:pPr marL="0" marR="0" lvl="0" indent="0" algn="ctr" defTabSz="1371600" rtl="0" eaLnBrk="1" fontAlgn="auto" latinLnBrk="0" hangingPunct="1">
              <a:spcBef>
                <a:spcPts val="120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rPr>
              <a:t>mobile apps</a:t>
            </a:r>
          </a:p>
        </p:txBody>
      </p:sp>
      <p:sp>
        <p:nvSpPr>
          <p:cNvPr id="19" name="TextBox 18">
            <a:extLst>
              <a:ext uri="{FF2B5EF4-FFF2-40B4-BE49-F238E27FC236}">
                <a16:creationId xmlns:a16="http://schemas.microsoft.com/office/drawing/2014/main" id="{1A47B80F-7364-F4FE-BB41-A51B446FC48B}"/>
              </a:ext>
            </a:extLst>
          </p:cNvPr>
          <p:cNvSpPr txBox="1"/>
          <p:nvPr/>
        </p:nvSpPr>
        <p:spPr>
          <a:xfrm>
            <a:off x="10703533" y="5946957"/>
            <a:ext cx="2055747" cy="338554"/>
          </a:xfrm>
          <a:prstGeom prst="rect">
            <a:avLst/>
          </a:prstGeom>
          <a:noFill/>
        </p:spPr>
        <p:txBody>
          <a:bodyPr wrap="square">
            <a:spAutoFit/>
          </a:bodyPr>
          <a:lstStyle/>
          <a:p>
            <a:pPr marL="0" marR="0" lvl="0" indent="0" algn="ctr" defTabSz="1371600" rtl="0" eaLnBrk="1" fontAlgn="auto" latinLnBrk="0" hangingPunct="1">
              <a:spcBef>
                <a:spcPts val="120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rPr>
              <a:t>movie showtimes</a:t>
            </a:r>
          </a:p>
        </p:txBody>
      </p:sp>
      <p:sp>
        <p:nvSpPr>
          <p:cNvPr id="22" name="TextBox 21">
            <a:extLst>
              <a:ext uri="{FF2B5EF4-FFF2-40B4-BE49-F238E27FC236}">
                <a16:creationId xmlns:a16="http://schemas.microsoft.com/office/drawing/2014/main" id="{E55682CD-17A1-2DF1-4029-3B82391B0B40}"/>
              </a:ext>
            </a:extLst>
          </p:cNvPr>
          <p:cNvSpPr txBox="1"/>
          <p:nvPr/>
        </p:nvSpPr>
        <p:spPr>
          <a:xfrm>
            <a:off x="12932745" y="5946957"/>
            <a:ext cx="2272145" cy="338554"/>
          </a:xfrm>
          <a:prstGeom prst="rect">
            <a:avLst/>
          </a:prstGeom>
          <a:noFill/>
        </p:spPr>
        <p:txBody>
          <a:bodyPr wrap="square">
            <a:spAutoFit/>
          </a:bodyPr>
          <a:lstStyle/>
          <a:p>
            <a:pPr marL="0" marR="0" lvl="0" indent="0" algn="ctr" defTabSz="1371600" rtl="0" eaLnBrk="1" fontAlgn="auto" latinLnBrk="0" hangingPunct="1">
              <a:spcBef>
                <a:spcPts val="1200"/>
              </a:spcBef>
              <a:spcAft>
                <a:spcPts val="0"/>
              </a:spcAft>
              <a:buClrTx/>
              <a:buSzTx/>
              <a:buFontTx/>
              <a:buNone/>
              <a:tabLst/>
              <a:defRPr/>
            </a:pPr>
            <a:r>
              <a:rPr lang="en-US" sz="1600" kern="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perk alerts</a:t>
            </a:r>
            <a:endParaRPr kumimoji="0" lang="en-US" sz="1600" b="0" i="0" u="none" strike="noStrike" kern="0" cap="none" spc="0" normalizeH="0" baseline="0" noProof="0" dirty="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23" name="TextBox 22">
            <a:extLst>
              <a:ext uri="{FF2B5EF4-FFF2-40B4-BE49-F238E27FC236}">
                <a16:creationId xmlns:a16="http://schemas.microsoft.com/office/drawing/2014/main" id="{F1BA8AA9-6A5B-0F01-65AD-04FF63E63BA8}"/>
              </a:ext>
            </a:extLst>
          </p:cNvPr>
          <p:cNvSpPr txBox="1"/>
          <p:nvPr/>
        </p:nvSpPr>
        <p:spPr>
          <a:xfrm>
            <a:off x="15589709" y="5946957"/>
            <a:ext cx="1690255" cy="338554"/>
          </a:xfrm>
          <a:prstGeom prst="rect">
            <a:avLst/>
          </a:prstGeom>
          <a:noFill/>
        </p:spPr>
        <p:txBody>
          <a:bodyPr wrap="square">
            <a:spAutoFit/>
          </a:bodyPr>
          <a:lstStyle/>
          <a:p>
            <a:pPr marL="0" marR="0" lvl="0" indent="0" algn="ctr" defTabSz="1371600" rtl="0" eaLnBrk="1" fontAlgn="auto" latinLnBrk="0" hangingPunct="1">
              <a:spcBef>
                <a:spcPts val="1200"/>
              </a:spcBef>
              <a:spcAft>
                <a:spcPts val="0"/>
              </a:spcAft>
              <a:buClrTx/>
              <a:buSzTx/>
              <a:buFontTx/>
              <a:buNone/>
              <a:tabLst/>
              <a:defRPr/>
            </a:pPr>
            <a:r>
              <a:rPr lang="en-US" sz="1600" kern="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holiday offers</a:t>
            </a:r>
            <a:endParaRPr kumimoji="0" lang="en-US" sz="1600" b="0" i="0" u="none" strike="noStrike" kern="0" cap="none" spc="0" normalizeH="0" baseline="0" noProof="0" dirty="0">
              <a:ln>
                <a:noFill/>
              </a:ln>
              <a:solidFill>
                <a:schemeClr val="bg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pic>
        <p:nvPicPr>
          <p:cNvPr id="5" name="Picture 4" descr="A picture containing screenshot, font, text, graphics&#10;&#10;Description automatically generated">
            <a:extLst>
              <a:ext uri="{FF2B5EF4-FFF2-40B4-BE49-F238E27FC236}">
                <a16:creationId xmlns:a16="http://schemas.microsoft.com/office/drawing/2014/main" id="{49E80BFD-CDE5-3C30-7C9F-874DCF308777}"/>
              </a:ext>
            </a:extLst>
          </p:cNvPr>
          <p:cNvPicPr>
            <a:picLocks noChangeAspect="1"/>
          </p:cNvPicPr>
          <p:nvPr/>
        </p:nvPicPr>
        <p:blipFill rotWithShape="1">
          <a:blip r:embed="rId3">
            <a:extLst>
              <a:ext uri="{28A0092B-C50C-407E-A947-70E740481C1C}">
                <a14:useLocalDpi xmlns:a14="http://schemas.microsoft.com/office/drawing/2010/main" val="0"/>
              </a:ext>
            </a:extLst>
          </a:blip>
          <a:srcRect l="14311" r="63213" b="81852"/>
          <a:stretch/>
        </p:blipFill>
        <p:spPr>
          <a:xfrm>
            <a:off x="9572292" y="1659265"/>
            <a:ext cx="1746913" cy="1204687"/>
          </a:xfrm>
          <a:prstGeom prst="rect">
            <a:avLst/>
          </a:prstGeom>
        </p:spPr>
      </p:pic>
      <p:pic>
        <p:nvPicPr>
          <p:cNvPr id="7" name="Picture 6" descr="A picture containing screenshot, font, text, graphics&#10;&#10;Description automatically generated">
            <a:extLst>
              <a:ext uri="{FF2B5EF4-FFF2-40B4-BE49-F238E27FC236}">
                <a16:creationId xmlns:a16="http://schemas.microsoft.com/office/drawing/2014/main" id="{98F016D7-551B-3136-5197-529E5E56683C}"/>
              </a:ext>
            </a:extLst>
          </p:cNvPr>
          <p:cNvPicPr>
            <a:picLocks noChangeAspect="1"/>
          </p:cNvPicPr>
          <p:nvPr/>
        </p:nvPicPr>
        <p:blipFill rotWithShape="1">
          <a:blip r:embed="rId3">
            <a:extLst>
              <a:ext uri="{28A0092B-C50C-407E-A947-70E740481C1C}">
                <a14:useLocalDpi xmlns:a14="http://schemas.microsoft.com/office/drawing/2010/main" val="0"/>
              </a:ext>
            </a:extLst>
          </a:blip>
          <a:srcRect l="62440" t="-1012" r="15084" b="81852"/>
          <a:stretch/>
        </p:blipFill>
        <p:spPr>
          <a:xfrm>
            <a:off x="12055242" y="1625916"/>
            <a:ext cx="1746913" cy="1271890"/>
          </a:xfrm>
          <a:prstGeom prst="rect">
            <a:avLst/>
          </a:prstGeom>
        </p:spPr>
      </p:pic>
      <p:pic>
        <p:nvPicPr>
          <p:cNvPr id="8" name="Picture 7" descr="A picture containing screenshot, font, text, graphics&#10;&#10;Description automatically generated">
            <a:extLst>
              <a:ext uri="{FF2B5EF4-FFF2-40B4-BE49-F238E27FC236}">
                <a16:creationId xmlns:a16="http://schemas.microsoft.com/office/drawing/2014/main" id="{81FBFAB5-976A-652B-6114-8AF4B31B1A67}"/>
              </a:ext>
            </a:extLst>
          </p:cNvPr>
          <p:cNvPicPr>
            <a:picLocks noChangeAspect="1"/>
          </p:cNvPicPr>
          <p:nvPr/>
        </p:nvPicPr>
        <p:blipFill rotWithShape="1">
          <a:blip r:embed="rId3">
            <a:extLst>
              <a:ext uri="{28A0092B-C50C-407E-A947-70E740481C1C}">
                <a14:useLocalDpi xmlns:a14="http://schemas.microsoft.com/office/drawing/2010/main" val="0"/>
              </a:ext>
            </a:extLst>
          </a:blip>
          <a:srcRect l="14621" t="82000" r="62903" b="-148"/>
          <a:stretch/>
        </p:blipFill>
        <p:spPr>
          <a:xfrm>
            <a:off x="13088171" y="4322895"/>
            <a:ext cx="1746913" cy="1204687"/>
          </a:xfrm>
          <a:prstGeom prst="rect">
            <a:avLst/>
          </a:prstGeom>
        </p:spPr>
      </p:pic>
      <p:pic>
        <p:nvPicPr>
          <p:cNvPr id="9" name="Picture 8" descr="A picture containing screenshot, font, text, graphics&#10;&#10;Description automatically generated">
            <a:extLst>
              <a:ext uri="{FF2B5EF4-FFF2-40B4-BE49-F238E27FC236}">
                <a16:creationId xmlns:a16="http://schemas.microsoft.com/office/drawing/2014/main" id="{2FA30CEE-BFEB-9513-EACB-428C386333D5}"/>
              </a:ext>
            </a:extLst>
          </p:cNvPr>
          <p:cNvPicPr>
            <a:picLocks noChangeAspect="1"/>
          </p:cNvPicPr>
          <p:nvPr/>
        </p:nvPicPr>
        <p:blipFill rotWithShape="1">
          <a:blip r:embed="rId3">
            <a:extLst>
              <a:ext uri="{28A0092B-C50C-407E-A947-70E740481C1C}">
                <a14:useLocalDpi xmlns:a14="http://schemas.microsoft.com/office/drawing/2010/main" val="0"/>
              </a:ext>
            </a:extLst>
          </a:blip>
          <a:srcRect l="62957" t="81637" r="14567" b="-797"/>
          <a:stretch/>
        </p:blipFill>
        <p:spPr>
          <a:xfrm>
            <a:off x="14538895" y="1603769"/>
            <a:ext cx="1746913" cy="1271890"/>
          </a:xfrm>
          <a:prstGeom prst="rect">
            <a:avLst/>
          </a:prstGeom>
        </p:spPr>
      </p:pic>
      <p:pic>
        <p:nvPicPr>
          <p:cNvPr id="13" name="Picture 12" descr="A picture containing screenshot, font, text, graphics&#10;&#10;Description automatically generated">
            <a:extLst>
              <a:ext uri="{FF2B5EF4-FFF2-40B4-BE49-F238E27FC236}">
                <a16:creationId xmlns:a16="http://schemas.microsoft.com/office/drawing/2014/main" id="{65FD375C-5568-219F-CCEE-CD0764CFFCC3}"/>
              </a:ext>
            </a:extLst>
          </p:cNvPr>
          <p:cNvPicPr>
            <a:picLocks noChangeAspect="1"/>
          </p:cNvPicPr>
          <p:nvPr/>
        </p:nvPicPr>
        <p:blipFill rotWithShape="1">
          <a:blip r:embed="rId3">
            <a:extLst>
              <a:ext uri="{28A0092B-C50C-407E-A947-70E740481C1C}">
                <a14:useLocalDpi xmlns:a14="http://schemas.microsoft.com/office/drawing/2010/main" val="0"/>
              </a:ext>
            </a:extLst>
          </a:blip>
          <a:srcRect l="-4870" t="38747" r="82394" b="41280"/>
          <a:stretch/>
        </p:blipFill>
        <p:spPr>
          <a:xfrm>
            <a:off x="15592234" y="4262336"/>
            <a:ext cx="1746913" cy="1325806"/>
          </a:xfrm>
          <a:prstGeom prst="rect">
            <a:avLst/>
          </a:prstGeom>
        </p:spPr>
      </p:pic>
      <p:pic>
        <p:nvPicPr>
          <p:cNvPr id="26" name="Picture 25" descr="A picture containing screenshot, font, text, graphics&#10;&#10;Description automatically generated">
            <a:extLst>
              <a:ext uri="{FF2B5EF4-FFF2-40B4-BE49-F238E27FC236}">
                <a16:creationId xmlns:a16="http://schemas.microsoft.com/office/drawing/2014/main" id="{462669FE-1C7F-C41C-299E-3225FB9954A1}"/>
              </a:ext>
            </a:extLst>
          </p:cNvPr>
          <p:cNvPicPr>
            <a:picLocks noChangeAspect="1"/>
          </p:cNvPicPr>
          <p:nvPr/>
        </p:nvPicPr>
        <p:blipFill rotWithShape="1">
          <a:blip r:embed="rId3">
            <a:extLst>
              <a:ext uri="{28A0092B-C50C-407E-A947-70E740481C1C}">
                <a14:useLocalDpi xmlns:a14="http://schemas.microsoft.com/office/drawing/2010/main" val="0"/>
              </a:ext>
            </a:extLst>
          </a:blip>
          <a:srcRect l="39196" t="39521" r="38328" b="41319"/>
          <a:stretch/>
        </p:blipFill>
        <p:spPr>
          <a:xfrm>
            <a:off x="8475001" y="4424697"/>
            <a:ext cx="1746913" cy="1271890"/>
          </a:xfrm>
          <a:prstGeom prst="rect">
            <a:avLst/>
          </a:prstGeom>
        </p:spPr>
      </p:pic>
      <p:pic>
        <p:nvPicPr>
          <p:cNvPr id="27" name="Picture 26" descr="A picture containing screenshot, font, text, graphics&#10;&#10;Description automatically generated">
            <a:extLst>
              <a:ext uri="{FF2B5EF4-FFF2-40B4-BE49-F238E27FC236}">
                <a16:creationId xmlns:a16="http://schemas.microsoft.com/office/drawing/2014/main" id="{23ECB147-7D82-D503-640A-38773805B0FA}"/>
              </a:ext>
            </a:extLst>
          </p:cNvPr>
          <p:cNvPicPr>
            <a:picLocks noChangeAspect="1"/>
          </p:cNvPicPr>
          <p:nvPr/>
        </p:nvPicPr>
        <p:blipFill rotWithShape="1">
          <a:blip r:embed="rId3">
            <a:extLst>
              <a:ext uri="{28A0092B-C50C-407E-A947-70E740481C1C}">
                <a14:useLocalDpi xmlns:a14="http://schemas.microsoft.com/office/drawing/2010/main" val="0"/>
              </a:ext>
            </a:extLst>
          </a:blip>
          <a:srcRect l="80727" t="39425" r="-3203" b="41415"/>
          <a:stretch/>
        </p:blipFill>
        <p:spPr>
          <a:xfrm>
            <a:off x="10692326" y="4380491"/>
            <a:ext cx="1746913" cy="1271890"/>
          </a:xfrm>
          <a:prstGeom prst="rect">
            <a:avLst/>
          </a:prstGeom>
        </p:spPr>
      </p:pic>
      <p:pic>
        <p:nvPicPr>
          <p:cNvPr id="29" name="Picture 28" descr="A picture containing font, text, graphics, logo&#10;&#10;Description automatically generated">
            <a:extLst>
              <a:ext uri="{FF2B5EF4-FFF2-40B4-BE49-F238E27FC236}">
                <a16:creationId xmlns:a16="http://schemas.microsoft.com/office/drawing/2014/main" id="{E4C0E530-1331-2720-AEDC-4564B528AF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480" y="1455700"/>
            <a:ext cx="3150107" cy="1227864"/>
          </a:xfrm>
          <a:prstGeom prst="rect">
            <a:avLst/>
          </a:prstGeom>
        </p:spPr>
      </p:pic>
      <p:pic>
        <p:nvPicPr>
          <p:cNvPr id="30" name="Google Shape;247;p40">
            <a:extLst>
              <a:ext uri="{FF2B5EF4-FFF2-40B4-BE49-F238E27FC236}">
                <a16:creationId xmlns:a16="http://schemas.microsoft.com/office/drawing/2014/main" id="{3478CE5A-454B-87A4-1048-DECE8BEE3CD7}"/>
              </a:ext>
            </a:extLst>
          </p:cNvPr>
          <p:cNvPicPr preferRelativeResize="0"/>
          <p:nvPr/>
        </p:nvPicPr>
        <p:blipFill>
          <a:blip r:embed="rId5">
            <a:alphaModFix/>
          </a:blip>
          <a:stretch>
            <a:fillRect/>
          </a:stretch>
        </p:blipFill>
        <p:spPr>
          <a:xfrm>
            <a:off x="8170505" y="8166782"/>
            <a:ext cx="1771650" cy="514350"/>
          </a:xfrm>
          <a:prstGeom prst="rect">
            <a:avLst/>
          </a:prstGeom>
          <a:noFill/>
          <a:ln>
            <a:noFill/>
          </a:ln>
        </p:spPr>
      </p:pic>
      <p:pic>
        <p:nvPicPr>
          <p:cNvPr id="31" name="Google Shape;246;p40">
            <a:extLst>
              <a:ext uri="{FF2B5EF4-FFF2-40B4-BE49-F238E27FC236}">
                <a16:creationId xmlns:a16="http://schemas.microsoft.com/office/drawing/2014/main" id="{F3FF7779-0858-E257-544C-9FE032A5819B}"/>
              </a:ext>
            </a:extLst>
          </p:cNvPr>
          <p:cNvPicPr preferRelativeResize="0"/>
          <p:nvPr/>
        </p:nvPicPr>
        <p:blipFill>
          <a:blip r:embed="rId6">
            <a:alphaModFix/>
          </a:blip>
          <a:stretch>
            <a:fillRect/>
          </a:stretch>
        </p:blipFill>
        <p:spPr>
          <a:xfrm>
            <a:off x="10382738" y="8168357"/>
            <a:ext cx="1757363" cy="514350"/>
          </a:xfrm>
          <a:prstGeom prst="rect">
            <a:avLst/>
          </a:prstGeom>
          <a:noFill/>
          <a:ln>
            <a:noFill/>
          </a:ln>
        </p:spPr>
      </p:pic>
      <p:grpSp>
        <p:nvGrpSpPr>
          <p:cNvPr id="32" name="Group 31">
            <a:extLst>
              <a:ext uri="{FF2B5EF4-FFF2-40B4-BE49-F238E27FC236}">
                <a16:creationId xmlns:a16="http://schemas.microsoft.com/office/drawing/2014/main" id="{413A1926-6425-9C65-1970-8951A2B36822}"/>
              </a:ext>
            </a:extLst>
          </p:cNvPr>
          <p:cNvGrpSpPr/>
          <p:nvPr/>
        </p:nvGrpSpPr>
        <p:grpSpPr>
          <a:xfrm>
            <a:off x="5126480" y="1650445"/>
            <a:ext cx="1757363" cy="1755097"/>
            <a:chOff x="5271721" y="4726872"/>
            <a:chExt cx="1171575" cy="1168866"/>
          </a:xfrm>
        </p:grpSpPr>
        <p:pic>
          <p:nvPicPr>
            <p:cNvPr id="33" name="Google Shape;267;p40">
              <a:extLst>
                <a:ext uri="{FF2B5EF4-FFF2-40B4-BE49-F238E27FC236}">
                  <a16:creationId xmlns:a16="http://schemas.microsoft.com/office/drawing/2014/main" id="{53C01E01-B0F6-4255-17FD-59F6E29B7E2E}"/>
                </a:ext>
              </a:extLst>
            </p:cNvPr>
            <p:cNvPicPr preferRelativeResize="0"/>
            <p:nvPr/>
          </p:nvPicPr>
          <p:blipFill>
            <a:blip r:embed="rId7">
              <a:alphaModFix/>
            </a:blip>
            <a:stretch>
              <a:fillRect/>
            </a:stretch>
          </p:blipFill>
          <p:spPr>
            <a:xfrm>
              <a:off x="5289234" y="4759191"/>
              <a:ext cx="1136547" cy="1136547"/>
            </a:xfrm>
            <a:prstGeom prst="rect">
              <a:avLst/>
            </a:prstGeom>
            <a:noFill/>
            <a:ln>
              <a:noFill/>
            </a:ln>
          </p:spPr>
        </p:pic>
        <p:pic>
          <p:nvPicPr>
            <p:cNvPr id="34" name="Picture 33" descr="A screenshot of a computer&#10;&#10;Description automatically generated with medium confidence">
              <a:extLst>
                <a:ext uri="{FF2B5EF4-FFF2-40B4-BE49-F238E27FC236}">
                  <a16:creationId xmlns:a16="http://schemas.microsoft.com/office/drawing/2014/main" id="{AA75B51B-FBE6-80D9-363B-510AA892EEE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b="21976"/>
            <a:stretch/>
          </p:blipFill>
          <p:spPr>
            <a:xfrm>
              <a:off x="5271721" y="4726872"/>
              <a:ext cx="1171575" cy="1168866"/>
            </a:xfrm>
            <a:prstGeom prst="rect">
              <a:avLst/>
            </a:prstGeom>
          </p:spPr>
        </p:pic>
      </p:grpSp>
      <p:sp>
        <p:nvSpPr>
          <p:cNvPr id="36" name="TextBox 35">
            <a:extLst>
              <a:ext uri="{FF2B5EF4-FFF2-40B4-BE49-F238E27FC236}">
                <a16:creationId xmlns:a16="http://schemas.microsoft.com/office/drawing/2014/main" id="{F58C400F-C1AC-5367-260D-00AC9AEF8926}"/>
              </a:ext>
            </a:extLst>
          </p:cNvPr>
          <p:cNvSpPr txBox="1"/>
          <p:nvPr/>
        </p:nvSpPr>
        <p:spPr>
          <a:xfrm>
            <a:off x="12580684" y="8279315"/>
            <a:ext cx="5707316" cy="400110"/>
          </a:xfrm>
          <a:prstGeom prst="rect">
            <a:avLst/>
          </a:prstGeom>
          <a:noFill/>
        </p:spPr>
        <p:txBody>
          <a:bodyPr wrap="square">
            <a:spAutoFit/>
          </a:bodyPr>
          <a:lstStyle/>
          <a:p>
            <a:r>
              <a:rPr lang="en-US" sz="2000" cap="all" dirty="0">
                <a:latin typeface="Roboto Medium" pitchFamily="2" charset="0"/>
                <a:ea typeface="Roboto Medium" pitchFamily="2" charset="0"/>
                <a:cs typeface="Tahoma" panose="020B0604030504040204" pitchFamily="34" charset="0"/>
              </a:rPr>
              <a:t>Register &amp; Login – </a:t>
            </a:r>
            <a:r>
              <a:rPr lang="en-US" sz="2000" dirty="0">
                <a:latin typeface="Roboto Medium" pitchFamily="2" charset="0"/>
                <a:ea typeface="Roboto Medium" pitchFamily="2" charset="0"/>
                <a:cs typeface="Tahoma" panose="020B0604030504040204" pitchFamily="34" charset="0"/>
              </a:rPr>
              <a:t>http://mbperks.com/GO</a:t>
            </a:r>
          </a:p>
        </p:txBody>
      </p:sp>
      <p:sp>
        <p:nvSpPr>
          <p:cNvPr id="2" name="TextBox 1">
            <a:extLst>
              <a:ext uri="{FF2B5EF4-FFF2-40B4-BE49-F238E27FC236}">
                <a16:creationId xmlns:a16="http://schemas.microsoft.com/office/drawing/2014/main" id="{D6C0D168-FE33-A24A-1A14-A41C3F3BCBB4}"/>
              </a:ext>
            </a:extLst>
          </p:cNvPr>
          <p:cNvSpPr txBox="1"/>
          <p:nvPr/>
        </p:nvSpPr>
        <p:spPr>
          <a:xfrm>
            <a:off x="341055" y="453274"/>
            <a:ext cx="6910620" cy="769441"/>
          </a:xfrm>
          <a:prstGeom prst="rect">
            <a:avLst/>
          </a:prstGeom>
          <a:noFill/>
        </p:spPr>
        <p:txBody>
          <a:bodyPr wrap="square" rtlCol="0">
            <a:spAutoFit/>
          </a:bodyPr>
          <a:lstStyle/>
          <a:p>
            <a:r>
              <a:rPr lang="en-US" sz="4400" b="1" dirty="0">
                <a:latin typeface="Aptos" panose="020B0004020202020204" pitchFamily="34" charset="0"/>
              </a:rPr>
              <a:t>Discount Options Galore! </a:t>
            </a:r>
          </a:p>
        </p:txBody>
      </p:sp>
    </p:spTree>
    <p:extLst>
      <p:ext uri="{BB962C8B-B14F-4D97-AF65-F5344CB8AC3E}">
        <p14:creationId xmlns:p14="http://schemas.microsoft.com/office/powerpoint/2010/main" val="156032118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1634" y="1262308"/>
            <a:ext cx="7329535" cy="1017202"/>
          </a:xfrm>
          <a:prstGeom prst="rect">
            <a:avLst/>
          </a:prstGeom>
          <a:noFill/>
        </p:spPr>
        <p:txBody>
          <a:bodyPr wrap="square" rtlCol="0">
            <a:spAutoFit/>
          </a:bodyPr>
          <a:lstStyle/>
          <a:p>
            <a:pPr>
              <a:lnSpc>
                <a:spcPts val="7400"/>
              </a:lnSpc>
            </a:pPr>
            <a:r>
              <a:rPr lang="en-US" sz="6000" dirty="0">
                <a:solidFill>
                  <a:schemeClr val="tx1">
                    <a:lumMod val="75000"/>
                    <a:lumOff val="25000"/>
                  </a:schemeClr>
                </a:solidFill>
                <a:latin typeface="Aptos" panose="020B0004020202020204" pitchFamily="34" charset="0"/>
              </a:rPr>
              <a:t>MB Advocates</a:t>
            </a:r>
          </a:p>
        </p:txBody>
      </p:sp>
      <p:sp>
        <p:nvSpPr>
          <p:cNvPr id="13" name="TextBox 12"/>
          <p:cNvSpPr txBox="1"/>
          <p:nvPr/>
        </p:nvSpPr>
        <p:spPr>
          <a:xfrm>
            <a:off x="996750" y="3963159"/>
            <a:ext cx="7082454" cy="4401205"/>
          </a:xfrm>
          <a:prstGeom prst="rect">
            <a:avLst/>
          </a:prstGeom>
          <a:noFill/>
        </p:spPr>
        <p:txBody>
          <a:bodyPr wrap="square" rtlCol="0">
            <a:spAutoFit/>
          </a:bodyPr>
          <a:lstStyle/>
          <a:p>
            <a:r>
              <a:rPr lang="en-US" sz="2000" dirty="0">
                <a:latin typeface="Aptos" panose="020B0004020202020204" pitchFamily="34" charset="0"/>
                <a:ea typeface="Roboto Medium" pitchFamily="2" charset="0"/>
              </a:rPr>
              <a:t>When you…</a:t>
            </a:r>
          </a:p>
          <a:p>
            <a:endParaRPr lang="en-US" sz="2000" dirty="0">
              <a:latin typeface="Aptos" panose="020B0004020202020204" pitchFamily="34" charset="0"/>
            </a:endParaRPr>
          </a:p>
          <a:p>
            <a:r>
              <a:rPr lang="en-US" sz="2000" dirty="0">
                <a:latin typeface="Aptos" panose="020B0004020202020204" pitchFamily="34" charset="0"/>
              </a:rPr>
              <a:t>Encounter a </a:t>
            </a:r>
            <a:r>
              <a:rPr lang="en-US" sz="2000" b="1" dirty="0">
                <a:solidFill>
                  <a:srgbClr val="C00000"/>
                </a:solidFill>
                <a:latin typeface="Aptos" panose="020B0004020202020204" pitchFamily="34" charset="0"/>
              </a:rPr>
              <a:t>claims issue</a:t>
            </a:r>
          </a:p>
          <a:p>
            <a:endParaRPr lang="en-US" sz="2000" dirty="0">
              <a:latin typeface="Aptos" panose="020B0004020202020204" pitchFamily="34" charset="0"/>
            </a:endParaRPr>
          </a:p>
          <a:p>
            <a:r>
              <a:rPr lang="en-US" sz="2000" dirty="0">
                <a:latin typeface="Aptos" panose="020B0004020202020204" pitchFamily="34" charset="0"/>
              </a:rPr>
              <a:t>Receive an </a:t>
            </a:r>
            <a:r>
              <a:rPr lang="en-US" sz="2000" b="1" dirty="0">
                <a:solidFill>
                  <a:srgbClr val="C00000"/>
                </a:solidFill>
                <a:latin typeface="Aptos" panose="020B0004020202020204" pitchFamily="34" charset="0"/>
              </a:rPr>
              <a:t>EOB (Explanation of Benefits)</a:t>
            </a:r>
            <a:r>
              <a:rPr lang="en-US" sz="2000" dirty="0">
                <a:solidFill>
                  <a:srgbClr val="C00000"/>
                </a:solidFill>
                <a:latin typeface="Aptos" panose="020B0004020202020204" pitchFamily="34" charset="0"/>
              </a:rPr>
              <a:t> </a:t>
            </a:r>
            <a:r>
              <a:rPr lang="en-US" sz="2000" dirty="0">
                <a:latin typeface="Aptos" panose="020B0004020202020204" pitchFamily="34" charset="0"/>
              </a:rPr>
              <a:t>that you </a:t>
            </a:r>
            <a:br>
              <a:rPr lang="en-US" sz="2000" dirty="0">
                <a:latin typeface="Aptos" panose="020B0004020202020204" pitchFamily="34" charset="0"/>
              </a:rPr>
            </a:br>
            <a:r>
              <a:rPr lang="en-US" sz="2000" dirty="0">
                <a:latin typeface="Aptos" panose="020B0004020202020204" pitchFamily="34" charset="0"/>
              </a:rPr>
              <a:t>don’t understand</a:t>
            </a:r>
          </a:p>
          <a:p>
            <a:endParaRPr lang="en-US" sz="2000" dirty="0">
              <a:latin typeface="Aptos" panose="020B0004020202020204" pitchFamily="34" charset="0"/>
            </a:endParaRPr>
          </a:p>
          <a:p>
            <a:r>
              <a:rPr lang="en-US" sz="2000" dirty="0">
                <a:latin typeface="Aptos" panose="020B0004020202020204" pitchFamily="34" charset="0"/>
              </a:rPr>
              <a:t>Receive a bill from a provider that </a:t>
            </a:r>
            <a:r>
              <a:rPr lang="en-US" sz="2000" dirty="0">
                <a:solidFill>
                  <a:srgbClr val="C00000"/>
                </a:solidFill>
                <a:latin typeface="Aptos" panose="020B0004020202020204" pitchFamily="34" charset="0"/>
              </a:rPr>
              <a:t>makes no sense </a:t>
            </a:r>
          </a:p>
          <a:p>
            <a:endParaRPr lang="en-US" sz="2000" dirty="0">
              <a:solidFill>
                <a:schemeClr val="accent6"/>
              </a:solidFill>
              <a:latin typeface="Aptos" panose="020B0004020202020204" pitchFamily="34" charset="0"/>
            </a:endParaRPr>
          </a:p>
          <a:p>
            <a:r>
              <a:rPr lang="en-US" sz="2000" dirty="0">
                <a:latin typeface="Aptos" panose="020B0004020202020204" pitchFamily="34" charset="0"/>
              </a:rPr>
              <a:t>Are </a:t>
            </a:r>
            <a:r>
              <a:rPr lang="en-US" sz="2000" dirty="0">
                <a:solidFill>
                  <a:srgbClr val="C00000"/>
                </a:solidFill>
                <a:latin typeface="Aptos" panose="020B0004020202020204" pitchFamily="34" charset="0"/>
              </a:rPr>
              <a:t>coordinating benefits </a:t>
            </a:r>
            <a:r>
              <a:rPr lang="en-US" sz="2000" dirty="0">
                <a:latin typeface="Aptos" panose="020B0004020202020204" pitchFamily="34" charset="0"/>
              </a:rPr>
              <a:t>with another carrier</a:t>
            </a:r>
          </a:p>
          <a:p>
            <a:endParaRPr lang="en-US" sz="2000" dirty="0">
              <a:latin typeface="Aptos" panose="020B0004020202020204" pitchFamily="34" charset="0"/>
            </a:endParaRPr>
          </a:p>
          <a:p>
            <a:r>
              <a:rPr lang="en-US" sz="2000" dirty="0">
                <a:latin typeface="Aptos" panose="020B0004020202020204" pitchFamily="34" charset="0"/>
              </a:rPr>
              <a:t>Run into problems with a </a:t>
            </a:r>
            <a:r>
              <a:rPr lang="en-US" sz="2000" dirty="0">
                <a:solidFill>
                  <a:srgbClr val="C00000"/>
                </a:solidFill>
                <a:latin typeface="Aptos" panose="020B0004020202020204" pitchFamily="34" charset="0"/>
              </a:rPr>
              <a:t>pre-authorization</a:t>
            </a:r>
          </a:p>
          <a:p>
            <a:endParaRPr lang="en-US" sz="2000" dirty="0">
              <a:solidFill>
                <a:srgbClr val="C00000"/>
              </a:solidFill>
              <a:latin typeface="Aptos" panose="020B0004020202020204" pitchFamily="34" charset="0"/>
            </a:endParaRPr>
          </a:p>
          <a:p>
            <a:endParaRPr lang="en-US" sz="2000" dirty="0">
              <a:solidFill>
                <a:srgbClr val="C00000"/>
              </a:solidFill>
              <a:latin typeface="Aptos" panose="020B0004020202020204" pitchFamily="34" charset="0"/>
            </a:endParaRPr>
          </a:p>
        </p:txBody>
      </p:sp>
      <p:sp>
        <p:nvSpPr>
          <p:cNvPr id="14" name="TextBox 13"/>
          <p:cNvSpPr txBox="1"/>
          <p:nvPr/>
        </p:nvSpPr>
        <p:spPr>
          <a:xfrm>
            <a:off x="1035175" y="2893488"/>
            <a:ext cx="7082454" cy="593047"/>
          </a:xfrm>
          <a:prstGeom prst="rect">
            <a:avLst/>
          </a:prstGeom>
          <a:noFill/>
        </p:spPr>
        <p:txBody>
          <a:bodyPr wrap="square" rtlCol="0">
            <a:spAutoFit/>
          </a:bodyPr>
          <a:lstStyle/>
          <a:p>
            <a:pPr>
              <a:lnSpc>
                <a:spcPct val="150000"/>
              </a:lnSpc>
            </a:pPr>
            <a:r>
              <a:rPr lang="en-US" sz="2400" b="1" dirty="0">
                <a:latin typeface="Aptos" panose="020B0004020202020204" pitchFamily="34" charset="0"/>
              </a:rPr>
              <a:t>For all the “when’s,” we got your back</a:t>
            </a:r>
            <a:endParaRPr lang="en-US" sz="2400" dirty="0">
              <a:solidFill>
                <a:schemeClr val="tx1">
                  <a:lumMod val="75000"/>
                  <a:lumOff val="25000"/>
                </a:schemeClr>
              </a:solidFill>
              <a:latin typeface="Aptos" panose="020B0004020202020204" pitchFamily="34" charset="0"/>
              <a:ea typeface="Roboto Medium" panose="02000000000000000000" pitchFamily="2" charset="0"/>
              <a:cs typeface="Roboto Medium" panose="02000000000000000000" pitchFamily="2" charset="0"/>
            </a:endParaRPr>
          </a:p>
        </p:txBody>
      </p:sp>
      <p:sp>
        <p:nvSpPr>
          <p:cNvPr id="31" name="Прямоугольник 3"/>
          <p:cNvSpPr/>
          <p:nvPr/>
        </p:nvSpPr>
        <p:spPr>
          <a:xfrm>
            <a:off x="13658387" y="2686416"/>
            <a:ext cx="4629613" cy="51450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Овал 13"/>
          <p:cNvSpPr/>
          <p:nvPr/>
        </p:nvSpPr>
        <p:spPr>
          <a:xfrm>
            <a:off x="15414458" y="3217496"/>
            <a:ext cx="1126958" cy="1126958"/>
          </a:xfrm>
          <a:prstGeom prst="ellipse">
            <a:avLst/>
          </a:prstGeom>
          <a:solidFill>
            <a:srgbClr val="C00000"/>
          </a:solidFill>
          <a:ln w="19050">
            <a:noFill/>
          </a:ln>
          <a:effectLst>
            <a:outerShdw blurRad="292100" dist="127000" dir="5400000" algn="ctr" rotWithShape="0">
              <a:schemeClr val="accent4">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sp>
        <p:nvSpPr>
          <p:cNvPr id="43" name="Прямоугольник 3"/>
          <p:cNvSpPr/>
          <p:nvPr/>
        </p:nvSpPr>
        <p:spPr>
          <a:xfrm>
            <a:off x="9143999" y="2686416"/>
            <a:ext cx="4523873" cy="5145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Овал 13"/>
          <p:cNvSpPr/>
          <p:nvPr/>
        </p:nvSpPr>
        <p:spPr>
          <a:xfrm>
            <a:off x="10837714" y="3190012"/>
            <a:ext cx="1126958" cy="1126958"/>
          </a:xfrm>
          <a:prstGeom prst="ellipse">
            <a:avLst/>
          </a:prstGeom>
          <a:solidFill>
            <a:srgbClr val="C00000"/>
          </a:solidFill>
          <a:ln w="19050">
            <a:noFill/>
          </a:ln>
          <a:effectLst>
            <a:outerShdw blurRad="292100" dist="127000" dir="5400000" algn="ctr" rotWithShape="0">
              <a:schemeClr val="tx1">
                <a:lumMod val="85000"/>
                <a:lumOff val="15000"/>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sp>
        <p:nvSpPr>
          <p:cNvPr id="53" name="TextBox 52"/>
          <p:cNvSpPr txBox="1"/>
          <p:nvPr/>
        </p:nvSpPr>
        <p:spPr>
          <a:xfrm>
            <a:off x="9678260" y="4820566"/>
            <a:ext cx="3445866" cy="2421176"/>
          </a:xfrm>
          <a:prstGeom prst="rect">
            <a:avLst/>
          </a:prstGeom>
          <a:noFill/>
        </p:spPr>
        <p:txBody>
          <a:bodyPr wrap="square" rtlCol="0">
            <a:spAutoFit/>
          </a:bodyPr>
          <a:lstStyle/>
          <a:p>
            <a:pPr algn="ctr">
              <a:lnSpc>
                <a:spcPct val="150000"/>
              </a:lnSpc>
              <a:spcBef>
                <a:spcPts val="1200"/>
              </a:spcBef>
            </a:pPr>
            <a:r>
              <a:rPr lang="en-US" sz="1600" kern="0" dirty="0">
                <a:latin typeface="Aptos" panose="020B0004020202020204" pitchFamily="34" charset="0"/>
                <a:ea typeface="Roboto Medium" panose="02000000000000000000" pitchFamily="2" charset="0"/>
                <a:cs typeface="Roboto Medium" panose="02000000000000000000" pitchFamily="2" charset="0"/>
              </a:rPr>
              <a:t>TALK TO A REAL PERSON </a:t>
            </a:r>
            <a:br>
              <a:rPr lang="en-US" sz="1600" kern="0" dirty="0">
                <a:latin typeface="Aptos" panose="020B0004020202020204" pitchFamily="34" charset="0"/>
                <a:ea typeface="Roboto Medium" panose="02000000000000000000" pitchFamily="2" charset="0"/>
                <a:cs typeface="Roboto Medium" panose="02000000000000000000" pitchFamily="2" charset="0"/>
              </a:rPr>
            </a:br>
            <a:r>
              <a:rPr lang="en-US" sz="1600" kern="0" dirty="0">
                <a:latin typeface="Aptos" panose="020B0004020202020204" pitchFamily="34" charset="0"/>
                <a:ea typeface="Roboto Medium" panose="02000000000000000000" pitchFamily="2" charset="0"/>
                <a:cs typeface="Roboto Medium" panose="02000000000000000000" pitchFamily="2" charset="0"/>
              </a:rPr>
              <a:t>WHO UNDERSTANDS YOUR SITUATION AND CAN HELP</a:t>
            </a:r>
          </a:p>
          <a:p>
            <a:pPr algn="ctr">
              <a:lnSpc>
                <a:spcPct val="150000"/>
              </a:lnSpc>
              <a:spcBef>
                <a:spcPts val="1200"/>
              </a:spcBef>
            </a:pPr>
            <a:br>
              <a:rPr lang="en-US" sz="1600" kern="0" dirty="0">
                <a:latin typeface="Aptos" panose="020B0004020202020204" pitchFamily="34" charset="0"/>
                <a:ea typeface="Roboto Medium" panose="02000000000000000000" pitchFamily="2" charset="0"/>
                <a:cs typeface="Roboto Medium" panose="02000000000000000000" pitchFamily="2" charset="0"/>
              </a:rPr>
            </a:br>
            <a:r>
              <a:rPr lang="en-US" sz="1600" kern="0" dirty="0">
                <a:latin typeface="Aptos" panose="020B0004020202020204" pitchFamily="34" charset="0"/>
                <a:ea typeface="Roboto Medium" panose="02000000000000000000" pitchFamily="2" charset="0"/>
                <a:cs typeface="Roboto Medium" panose="02000000000000000000" pitchFamily="2" charset="0"/>
              </a:rPr>
              <a:t> MONDAY – FRIDAY</a:t>
            </a:r>
            <a:br>
              <a:rPr lang="en-US" sz="1600" kern="0" dirty="0">
                <a:latin typeface="Aptos" panose="020B0004020202020204" pitchFamily="34" charset="0"/>
                <a:ea typeface="Roboto Medium" panose="02000000000000000000" pitchFamily="2" charset="0"/>
                <a:cs typeface="Roboto Medium" panose="02000000000000000000" pitchFamily="2" charset="0"/>
              </a:rPr>
            </a:br>
            <a:r>
              <a:rPr lang="en-US" sz="1600" kern="0" dirty="0">
                <a:latin typeface="Aptos" panose="020B0004020202020204" pitchFamily="34" charset="0"/>
                <a:ea typeface="Roboto Medium" panose="02000000000000000000" pitchFamily="2" charset="0"/>
                <a:cs typeface="Roboto Medium" panose="02000000000000000000" pitchFamily="2" charset="0"/>
              </a:rPr>
              <a:t>8AM – 5PM EST</a:t>
            </a:r>
          </a:p>
        </p:txBody>
      </p:sp>
      <p:cxnSp>
        <p:nvCxnSpPr>
          <p:cNvPr id="54" name="Прямая соединительная линия 19"/>
          <p:cNvCxnSpPr/>
          <p:nvPr/>
        </p:nvCxnSpPr>
        <p:spPr>
          <a:xfrm>
            <a:off x="11236283" y="8364364"/>
            <a:ext cx="32982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333C33C-9DC8-87EB-539D-C4CDA74034CC}"/>
              </a:ext>
            </a:extLst>
          </p:cNvPr>
          <p:cNvSpPr txBox="1"/>
          <p:nvPr/>
        </p:nvSpPr>
        <p:spPr>
          <a:xfrm>
            <a:off x="14006420" y="4820566"/>
            <a:ext cx="3445866" cy="2267287"/>
          </a:xfrm>
          <a:prstGeom prst="rect">
            <a:avLst/>
          </a:prstGeom>
          <a:noFill/>
        </p:spPr>
        <p:txBody>
          <a:bodyPr wrap="square" rtlCol="0">
            <a:spAutoFit/>
          </a:bodyPr>
          <a:lstStyle/>
          <a:p>
            <a:pPr algn="ctr">
              <a:lnSpc>
                <a:spcPct val="150000"/>
              </a:lnSpc>
              <a:spcBef>
                <a:spcPts val="1200"/>
              </a:spcBef>
            </a:pPr>
            <a:r>
              <a:rPr lang="en-US" sz="1600" kern="0" cap="all" dirty="0">
                <a:solidFill>
                  <a:schemeClr val="bg1"/>
                </a:solidFill>
                <a:latin typeface="Aptos" panose="020B0004020202020204" pitchFamily="34" charset="0"/>
                <a:ea typeface="Roboto Medium" panose="02000000000000000000" pitchFamily="2" charset="0"/>
                <a:cs typeface="Roboto Medium" panose="02000000000000000000" pitchFamily="2" charset="0"/>
              </a:rPr>
              <a:t>When you contact the</a:t>
            </a:r>
            <a:br>
              <a:rPr lang="en-US" sz="1600" kern="0" cap="all" dirty="0">
                <a:solidFill>
                  <a:schemeClr val="bg1"/>
                </a:solidFill>
                <a:latin typeface="Aptos" panose="020B0004020202020204" pitchFamily="34" charset="0"/>
                <a:ea typeface="Roboto Medium" panose="02000000000000000000" pitchFamily="2" charset="0"/>
                <a:cs typeface="Roboto Medium" panose="02000000000000000000" pitchFamily="2" charset="0"/>
              </a:rPr>
            </a:br>
            <a:r>
              <a:rPr lang="en-US" sz="1600" kern="0" cap="all" dirty="0">
                <a:solidFill>
                  <a:schemeClr val="bg1"/>
                </a:solidFill>
                <a:latin typeface="Aptos" panose="020B0004020202020204" pitchFamily="34" charset="0"/>
                <a:ea typeface="Roboto Medium" panose="02000000000000000000" pitchFamily="2" charset="0"/>
                <a:cs typeface="Roboto Medium" panose="02000000000000000000" pitchFamily="2" charset="0"/>
              </a:rPr>
              <a:t>MB Advocates, have your insurance card, copies </a:t>
            </a:r>
            <a:br>
              <a:rPr lang="en-US" sz="1600" kern="0" cap="all" dirty="0">
                <a:solidFill>
                  <a:schemeClr val="bg1"/>
                </a:solidFill>
                <a:latin typeface="Aptos" panose="020B0004020202020204" pitchFamily="34" charset="0"/>
                <a:ea typeface="Roboto Medium" panose="02000000000000000000" pitchFamily="2" charset="0"/>
                <a:cs typeface="Roboto Medium" panose="02000000000000000000" pitchFamily="2" charset="0"/>
              </a:rPr>
            </a:br>
            <a:r>
              <a:rPr lang="en-US" sz="1600" kern="0" cap="all" dirty="0">
                <a:solidFill>
                  <a:schemeClr val="bg1"/>
                </a:solidFill>
                <a:latin typeface="Aptos" panose="020B0004020202020204" pitchFamily="34" charset="0"/>
                <a:ea typeface="Roboto Medium" panose="02000000000000000000" pitchFamily="2" charset="0"/>
                <a:cs typeface="Roboto Medium" panose="02000000000000000000" pitchFamily="2" charset="0"/>
              </a:rPr>
              <a:t>of paperwork or correspondence, including names, dates, EOBs and bills</a:t>
            </a:r>
            <a:r>
              <a:rPr lang="en-US" sz="1600" kern="0" cap="all"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t>
            </a:r>
          </a:p>
        </p:txBody>
      </p:sp>
      <p:pic>
        <p:nvPicPr>
          <p:cNvPr id="6" name="Picture 5" descr="A picture containing text&#10;&#10;Description automatically generated">
            <a:extLst>
              <a:ext uri="{FF2B5EF4-FFF2-40B4-BE49-F238E27FC236}">
                <a16:creationId xmlns:a16="http://schemas.microsoft.com/office/drawing/2014/main" id="{35C24DB6-C007-F760-CBF8-B347C49E6A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714" t="-8385" r="-3834"/>
          <a:stretch/>
        </p:blipFill>
        <p:spPr>
          <a:xfrm>
            <a:off x="10917238" y="3363347"/>
            <a:ext cx="967909" cy="78028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E5472D3-5CCB-F3A9-A5A1-00CC519D2D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35" t="-8385" r="68915"/>
          <a:stretch/>
        </p:blipFill>
        <p:spPr>
          <a:xfrm>
            <a:off x="15464854" y="3326771"/>
            <a:ext cx="967909" cy="780288"/>
          </a:xfrm>
          <a:prstGeom prst="rect">
            <a:avLst/>
          </a:prstGeom>
        </p:spPr>
      </p:pic>
    </p:spTree>
    <p:extLst>
      <p:ext uri="{BB962C8B-B14F-4D97-AF65-F5344CB8AC3E}">
        <p14:creationId xmlns:p14="http://schemas.microsoft.com/office/powerpoint/2010/main" val="223388017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6">
            <a:extLst>
              <a:ext uri="{FF2B5EF4-FFF2-40B4-BE49-F238E27FC236}">
                <a16:creationId xmlns:a16="http://schemas.microsoft.com/office/drawing/2014/main" id="{F6542ED0-F9A9-8DA5-6730-18AA52DBF101}"/>
              </a:ext>
            </a:extLst>
          </p:cNvPr>
          <p:cNvSpPr/>
          <p:nvPr/>
        </p:nvSpPr>
        <p:spPr>
          <a:xfrm>
            <a:off x="11649720" y="3056659"/>
            <a:ext cx="4884738" cy="4419601"/>
          </a:xfrm>
          <a:prstGeom prst="roundRect">
            <a:avLst>
              <a:gd name="adj" fmla="val 3963"/>
            </a:avLst>
          </a:prstGeom>
          <a:solidFill>
            <a:schemeClr val="bg1">
              <a:lumMod val="85000"/>
            </a:schemeClr>
          </a:solidFill>
          <a:ln>
            <a:noFill/>
          </a:ln>
          <a:effectLst>
            <a:outerShdw blurRad="190500" dist="38100" dir="5400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0" y="1292061"/>
            <a:ext cx="18288000" cy="990015"/>
          </a:xfrm>
          <a:prstGeom prst="rect">
            <a:avLst/>
          </a:prstGeom>
          <a:noFill/>
        </p:spPr>
        <p:txBody>
          <a:bodyPr wrap="square" rtlCol="0">
            <a:spAutoFit/>
          </a:bodyPr>
          <a:lstStyle/>
          <a:p>
            <a:pPr algn="ctr">
              <a:lnSpc>
                <a:spcPts val="7000"/>
              </a:lnSpc>
            </a:pPr>
            <a:r>
              <a:rPr lang="en-US" sz="6000" dirty="0">
                <a:solidFill>
                  <a:schemeClr val="tx1">
                    <a:lumMod val="75000"/>
                    <a:lumOff val="25000"/>
                  </a:schemeClr>
                </a:solidFill>
                <a:latin typeface="Aptos" panose="020B0004020202020204" pitchFamily="34" charset="0"/>
              </a:rPr>
              <a:t>Next Steps</a:t>
            </a:r>
          </a:p>
        </p:txBody>
      </p:sp>
      <p:sp>
        <p:nvSpPr>
          <p:cNvPr id="8" name="Прямоугольник 6"/>
          <p:cNvSpPr/>
          <p:nvPr/>
        </p:nvSpPr>
        <p:spPr>
          <a:xfrm>
            <a:off x="1367077" y="3056659"/>
            <a:ext cx="4884738" cy="4419601"/>
          </a:xfrm>
          <a:prstGeom prst="roundRect">
            <a:avLst>
              <a:gd name="adj" fmla="val 3963"/>
            </a:avLst>
          </a:prstGeom>
          <a:solidFill>
            <a:schemeClr val="bg1">
              <a:lumMod val="85000"/>
            </a:schemeClr>
          </a:solidFill>
          <a:ln>
            <a:noFill/>
          </a:ln>
          <a:effectLst>
            <a:outerShdw blurRad="190500" dist="38100" dir="5400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13"/>
          <p:cNvSpPr/>
          <p:nvPr/>
        </p:nvSpPr>
        <p:spPr>
          <a:xfrm>
            <a:off x="3226824" y="7002739"/>
            <a:ext cx="1126958" cy="1126958"/>
          </a:xfrm>
          <a:prstGeom prst="ellipse">
            <a:avLst/>
          </a:prstGeom>
          <a:solidFill>
            <a:srgbClr val="C00000"/>
          </a:solidFill>
          <a:ln w="19050">
            <a:noFill/>
          </a:ln>
          <a:effectLst>
            <a:outerShdw blurRad="292100" dist="127000" dir="5400000" algn="ctr" rotWithShape="0">
              <a:schemeClr val="accent4">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sp>
        <p:nvSpPr>
          <p:cNvPr id="18" name="TextBox 17"/>
          <p:cNvSpPr txBox="1"/>
          <p:nvPr/>
        </p:nvSpPr>
        <p:spPr>
          <a:xfrm>
            <a:off x="1965869" y="3941870"/>
            <a:ext cx="3648868" cy="2498120"/>
          </a:xfrm>
          <a:prstGeom prst="rect">
            <a:avLst/>
          </a:prstGeom>
          <a:noFill/>
        </p:spPr>
        <p:txBody>
          <a:bodyPr wrap="square" rtlCol="0">
            <a:spAutoFit/>
          </a:bodyPr>
          <a:lstStyle/>
          <a:p>
            <a:pPr algn="ctr">
              <a:lnSpc>
                <a:spcPct val="150000"/>
              </a:lnSpc>
              <a:spcBef>
                <a:spcPts val="1200"/>
              </a:spcBef>
            </a:pPr>
            <a:r>
              <a:rPr lang="en-US" sz="1600" b="1" kern="0" dirty="0">
                <a:latin typeface="Aptos" panose="020B0004020202020204" pitchFamily="34" charset="0"/>
                <a:ea typeface="Roboto Medium" panose="02000000000000000000" pitchFamily="2" charset="0"/>
                <a:cs typeface="Roboto Medium" panose="02000000000000000000" pitchFamily="2" charset="0"/>
              </a:rPr>
              <a:t>01. Review</a:t>
            </a:r>
          </a:p>
          <a:p>
            <a:pPr algn="ctr">
              <a:lnSpc>
                <a:spcPct val="150000"/>
              </a:lnSpc>
              <a:spcBef>
                <a:spcPts val="1800"/>
              </a:spcBef>
            </a:pPr>
            <a:r>
              <a:rPr lang="en-US" sz="1600" b="1" dirty="0">
                <a:latin typeface="Aptos" panose="020B0004020202020204" pitchFamily="34" charset="0"/>
                <a:ea typeface="Cardo" panose="02020600000000000000" pitchFamily="18" charset="-79"/>
                <a:cs typeface="Cardo" panose="02020600000000000000" pitchFamily="18" charset="-79"/>
              </a:rPr>
              <a:t>Review your materials, identify </a:t>
            </a:r>
            <a:br>
              <a:rPr lang="en-US" sz="1600" b="1" dirty="0">
                <a:latin typeface="Aptos" panose="020B0004020202020204" pitchFamily="34" charset="0"/>
                <a:ea typeface="Cardo" panose="02020600000000000000" pitchFamily="18" charset="-79"/>
                <a:cs typeface="Cardo" panose="02020600000000000000" pitchFamily="18" charset="-79"/>
              </a:rPr>
            </a:br>
            <a:r>
              <a:rPr lang="en-US" sz="1600" b="1" dirty="0">
                <a:latin typeface="Aptos" panose="020B0004020202020204" pitchFamily="34" charset="0"/>
                <a:ea typeface="Cardo" panose="02020600000000000000" pitchFamily="18" charset="-79"/>
                <a:cs typeface="Cardo" panose="02020600000000000000" pitchFamily="18" charset="-79"/>
              </a:rPr>
              <a:t>your plan selections as well as any </a:t>
            </a:r>
            <a:br>
              <a:rPr lang="en-US" sz="1600" b="1" dirty="0">
                <a:latin typeface="Aptos" panose="020B0004020202020204" pitchFamily="34" charset="0"/>
                <a:ea typeface="Cardo" panose="02020600000000000000" pitchFamily="18" charset="-79"/>
                <a:cs typeface="Cardo" panose="02020600000000000000" pitchFamily="18" charset="-79"/>
              </a:rPr>
            </a:br>
            <a:r>
              <a:rPr lang="en-US" sz="1600" b="1" dirty="0">
                <a:latin typeface="Aptos" panose="020B0004020202020204" pitchFamily="34" charset="0"/>
                <a:ea typeface="Cardo" panose="02020600000000000000" pitchFamily="18" charset="-79"/>
                <a:cs typeface="Cardo" panose="02020600000000000000" pitchFamily="18" charset="-79"/>
              </a:rPr>
              <a:t>to-do’s you may have to complete (evidence of insurability) with your enrollment selections.</a:t>
            </a:r>
          </a:p>
        </p:txBody>
      </p:sp>
      <p:sp>
        <p:nvSpPr>
          <p:cNvPr id="24" name="Прямоугольник 6"/>
          <p:cNvSpPr/>
          <p:nvPr/>
        </p:nvSpPr>
        <p:spPr>
          <a:xfrm>
            <a:off x="6498827" y="3056659"/>
            <a:ext cx="4884738" cy="4419601"/>
          </a:xfrm>
          <a:prstGeom prst="roundRect">
            <a:avLst>
              <a:gd name="adj" fmla="val 3963"/>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TextBox 24"/>
          <p:cNvSpPr txBox="1"/>
          <p:nvPr/>
        </p:nvSpPr>
        <p:spPr>
          <a:xfrm>
            <a:off x="7097619" y="3941870"/>
            <a:ext cx="3648868" cy="2775503"/>
          </a:xfrm>
          <a:prstGeom prst="rect">
            <a:avLst/>
          </a:prstGeom>
          <a:noFill/>
        </p:spPr>
        <p:txBody>
          <a:bodyPr wrap="square" rtlCol="0">
            <a:spAutoFit/>
          </a:bodyPr>
          <a:lstStyle/>
          <a:p>
            <a:pPr algn="ctr">
              <a:lnSpc>
                <a:spcPct val="150000"/>
              </a:lnSpc>
              <a:spcBef>
                <a:spcPts val="1200"/>
              </a:spcBef>
            </a:pPr>
            <a:r>
              <a:rPr lang="en-US" sz="1600" b="1"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02. Select</a:t>
            </a:r>
          </a:p>
          <a:p>
            <a:pPr algn="ctr">
              <a:lnSpc>
                <a:spcPct val="150000"/>
              </a:lnSpc>
              <a:spcBef>
                <a:spcPts val="1800"/>
              </a:spcBef>
            </a:pPr>
            <a:r>
              <a:rPr lang="en-US" sz="1600" b="1" dirty="0">
                <a:solidFill>
                  <a:schemeClr val="bg1"/>
                </a:solidFill>
                <a:latin typeface="Aptos" panose="020B0004020202020204" pitchFamily="34" charset="0"/>
                <a:ea typeface="Cardo" panose="02020600000000000000" pitchFamily="18" charset="-79"/>
                <a:cs typeface="Cardo" panose="02020600000000000000" pitchFamily="18" charset="-79"/>
              </a:rPr>
              <a:t>Go to ADP to make your benefit selections.  Be sure to check your beneficiaries for any changes that need to be made. </a:t>
            </a:r>
          </a:p>
          <a:p>
            <a:pPr algn="ctr">
              <a:lnSpc>
                <a:spcPct val="150000"/>
              </a:lnSpc>
              <a:spcBef>
                <a:spcPts val="1800"/>
              </a:spcBef>
            </a:pPr>
            <a:r>
              <a:rPr lang="en-US" sz="1800" u="sng" dirty="0">
                <a:solidFill>
                  <a:schemeClr val="bg1"/>
                </a:solidFill>
                <a:effectLst/>
                <a:latin typeface="Aptos" panose="020B0004020202020204" pitchFamily="34" charset="0"/>
                <a:ea typeface="Calibri Light" panose="020F0302020204030204" pitchFamily="34" charset="0"/>
                <a:hlinkClick r:id="rId2">
                  <a:extLst>
                    <a:ext uri="{A12FA001-AC4F-418D-AE19-62706E023703}">
                      <ahyp:hlinkClr xmlns:ahyp="http://schemas.microsoft.com/office/drawing/2018/hyperlinkcolor" val="tx"/>
                    </a:ext>
                  </a:extLst>
                </a:hlinkClick>
              </a:rPr>
              <a:t>https://www.owu.edu/adp</a:t>
            </a:r>
            <a:endParaRPr lang="en-US" sz="1600" b="1" dirty="0">
              <a:solidFill>
                <a:schemeClr val="bg1"/>
              </a:solidFill>
              <a:latin typeface="Aptos" panose="020B0004020202020204" pitchFamily="34" charset="0"/>
              <a:ea typeface="Cardo" panose="02020600000000000000" pitchFamily="18" charset="-79"/>
              <a:cs typeface="Cardo" panose="02020600000000000000" pitchFamily="18" charset="-79"/>
            </a:endParaRPr>
          </a:p>
        </p:txBody>
      </p:sp>
      <p:sp>
        <p:nvSpPr>
          <p:cNvPr id="27" name="TextBox 26"/>
          <p:cNvSpPr txBox="1"/>
          <p:nvPr/>
        </p:nvSpPr>
        <p:spPr>
          <a:xfrm>
            <a:off x="12229369" y="3941870"/>
            <a:ext cx="3648868" cy="1395703"/>
          </a:xfrm>
          <a:prstGeom prst="rect">
            <a:avLst/>
          </a:prstGeom>
          <a:noFill/>
        </p:spPr>
        <p:txBody>
          <a:bodyPr wrap="square" rtlCol="0">
            <a:spAutoFit/>
          </a:bodyPr>
          <a:lstStyle/>
          <a:p>
            <a:pPr algn="ctr">
              <a:lnSpc>
                <a:spcPct val="150000"/>
              </a:lnSpc>
              <a:spcBef>
                <a:spcPts val="1200"/>
              </a:spcBef>
            </a:pPr>
            <a:r>
              <a:rPr lang="en-US" sz="1600" b="1" kern="0" dirty="0">
                <a:latin typeface="Aptos" panose="020B0004020202020204" pitchFamily="34" charset="0"/>
                <a:ea typeface="Roboto Medium" panose="02000000000000000000" pitchFamily="2" charset="0"/>
                <a:cs typeface="Roboto Medium" panose="02000000000000000000" pitchFamily="2" charset="0"/>
              </a:rPr>
              <a:t>03. Deadline</a:t>
            </a:r>
          </a:p>
          <a:p>
            <a:pPr algn="ctr">
              <a:lnSpc>
                <a:spcPct val="150000"/>
              </a:lnSpc>
              <a:spcBef>
                <a:spcPts val="1800"/>
              </a:spcBef>
            </a:pPr>
            <a:r>
              <a:rPr lang="en-US" sz="1600" b="1" dirty="0">
                <a:latin typeface="Aptos" panose="020B0004020202020204" pitchFamily="34" charset="0"/>
                <a:ea typeface="Cardo" panose="02020600000000000000" pitchFamily="18" charset="-79"/>
                <a:cs typeface="Cardo" panose="02020600000000000000" pitchFamily="18" charset="-79"/>
              </a:rPr>
              <a:t>May 31</a:t>
            </a:r>
            <a:r>
              <a:rPr lang="en-US" sz="1600" b="1" baseline="30000" dirty="0">
                <a:latin typeface="Aptos" panose="020B0004020202020204" pitchFamily="34" charset="0"/>
                <a:ea typeface="Cardo" panose="02020600000000000000" pitchFamily="18" charset="-79"/>
                <a:cs typeface="Cardo" panose="02020600000000000000" pitchFamily="18" charset="-79"/>
              </a:rPr>
              <a:t>st</a:t>
            </a:r>
            <a:r>
              <a:rPr lang="en-US" sz="1600" b="1" dirty="0">
                <a:latin typeface="Aptos" panose="020B0004020202020204" pitchFamily="34" charset="0"/>
                <a:ea typeface="Cardo" panose="02020600000000000000" pitchFamily="18" charset="-79"/>
                <a:cs typeface="Cardo" panose="02020600000000000000" pitchFamily="18" charset="-79"/>
              </a:rPr>
              <a:t>, 2025, will be the deadline for completing enrollment.</a:t>
            </a:r>
          </a:p>
        </p:txBody>
      </p:sp>
      <p:sp>
        <p:nvSpPr>
          <p:cNvPr id="28" name="Овал 13"/>
          <p:cNvSpPr/>
          <p:nvPr/>
        </p:nvSpPr>
        <p:spPr>
          <a:xfrm>
            <a:off x="8377717" y="7002739"/>
            <a:ext cx="1126958" cy="1126958"/>
          </a:xfrm>
          <a:prstGeom prst="ellipse">
            <a:avLst/>
          </a:prstGeom>
          <a:solidFill>
            <a:srgbClr val="C00000"/>
          </a:solidFill>
          <a:ln w="19050">
            <a:noFill/>
          </a:ln>
          <a:effectLst>
            <a:outerShdw blurRad="292100" dist="127000" dir="5400000" algn="ctr" rotWithShape="0">
              <a:schemeClr val="accent4">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sp>
        <p:nvSpPr>
          <p:cNvPr id="34" name="Овал 13"/>
          <p:cNvSpPr/>
          <p:nvPr/>
        </p:nvSpPr>
        <p:spPr>
          <a:xfrm>
            <a:off x="13528610" y="7002739"/>
            <a:ext cx="1126958" cy="1126958"/>
          </a:xfrm>
          <a:prstGeom prst="ellipse">
            <a:avLst/>
          </a:prstGeom>
          <a:solidFill>
            <a:srgbClr val="C00000"/>
          </a:solidFill>
          <a:ln w="19050">
            <a:noFill/>
          </a:ln>
          <a:effectLst>
            <a:outerShdw blurRad="292100" dist="127000" dir="5400000" algn="ctr" rotWithShape="0">
              <a:schemeClr val="accent4">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pic>
        <p:nvPicPr>
          <p:cNvPr id="5" name="Picture 4" descr="Text&#10;&#10;Description automatically generated with medium confidence">
            <a:extLst>
              <a:ext uri="{FF2B5EF4-FFF2-40B4-BE49-F238E27FC236}">
                <a16:creationId xmlns:a16="http://schemas.microsoft.com/office/drawing/2014/main" id="{52B07C45-CB67-CE91-C3CD-86536A5D82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845"/>
          <a:stretch/>
        </p:blipFill>
        <p:spPr>
          <a:xfrm>
            <a:off x="3472662" y="7183828"/>
            <a:ext cx="808394" cy="778834"/>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8061313A-C0F3-A031-0F40-0BBEFEC376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71" r="45374"/>
          <a:stretch/>
        </p:blipFill>
        <p:spPr>
          <a:xfrm>
            <a:off x="8640409" y="7183828"/>
            <a:ext cx="808394" cy="778834"/>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708DF380-506F-14C6-ACCE-CA037618A4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682" t="-1" r="-6953" b="-19353"/>
          <a:stretch/>
        </p:blipFill>
        <p:spPr>
          <a:xfrm>
            <a:off x="13674437" y="7294668"/>
            <a:ext cx="955966" cy="778834"/>
          </a:xfrm>
          <a:prstGeom prst="rect">
            <a:avLst/>
          </a:prstGeom>
        </p:spPr>
      </p:pic>
      <p:sp>
        <p:nvSpPr>
          <p:cNvPr id="4" name="TextBox 3">
            <a:extLst>
              <a:ext uri="{FF2B5EF4-FFF2-40B4-BE49-F238E27FC236}">
                <a16:creationId xmlns:a16="http://schemas.microsoft.com/office/drawing/2014/main" id="{14AC584A-CFE5-A781-F41A-74A6F8BE71D6}"/>
              </a:ext>
            </a:extLst>
          </p:cNvPr>
          <p:cNvSpPr txBox="1"/>
          <p:nvPr/>
        </p:nvSpPr>
        <p:spPr>
          <a:xfrm>
            <a:off x="4384610" y="8187987"/>
            <a:ext cx="9144000" cy="1969193"/>
          </a:xfrm>
          <a:prstGeom prst="rect">
            <a:avLst/>
          </a:prstGeom>
          <a:noFill/>
        </p:spPr>
        <p:txBody>
          <a:bodyPr wrap="square">
            <a:spAutoFit/>
          </a:bodyPr>
          <a:lstStyle/>
          <a:p>
            <a:pPr algn="ctr">
              <a:lnSpc>
                <a:spcPct val="150000"/>
              </a:lnSpc>
              <a:spcBef>
                <a:spcPts val="1800"/>
              </a:spcBef>
            </a:pPr>
            <a:r>
              <a:rPr lang="en-US" sz="2800" b="1" dirty="0">
                <a:latin typeface="Aptos" panose="020B0004020202020204" pitchFamily="34" charset="0"/>
                <a:ea typeface="Cardo" panose="02020600000000000000" pitchFamily="18" charset="-79"/>
                <a:cs typeface="Cardo" panose="02020600000000000000" pitchFamily="18" charset="-79"/>
              </a:rPr>
              <a:t>*Please note, this fall OWU will be conducting a dependent verification, please be prepared to show proof of spouse/child eligibility*</a:t>
            </a:r>
          </a:p>
        </p:txBody>
      </p:sp>
    </p:spTree>
    <p:extLst>
      <p:ext uri="{BB962C8B-B14F-4D97-AF65-F5344CB8AC3E}">
        <p14:creationId xmlns:p14="http://schemas.microsoft.com/office/powerpoint/2010/main" val="46532223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B9D2FA8D-4FBD-411B-6811-51956FE87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226" y="4018489"/>
            <a:ext cx="1984376" cy="2127578"/>
          </a:xfrm>
          <a:prstGeom prst="rect">
            <a:avLst/>
          </a:prstGeom>
        </p:spPr>
      </p:pic>
      <p:pic>
        <p:nvPicPr>
          <p:cNvPr id="7" name="Picture 6">
            <a:extLst>
              <a:ext uri="{FF2B5EF4-FFF2-40B4-BE49-F238E27FC236}">
                <a16:creationId xmlns:a16="http://schemas.microsoft.com/office/drawing/2014/main" id="{41D85783-8CA7-5EAE-FF3E-3F6BAD03F4F4}"/>
              </a:ext>
            </a:extLst>
          </p:cNvPr>
          <p:cNvPicPr>
            <a:picLocks noChangeAspect="1"/>
          </p:cNvPicPr>
          <p:nvPr/>
        </p:nvPicPr>
        <p:blipFill>
          <a:blip r:embed="rId3"/>
          <a:stretch>
            <a:fillRect/>
          </a:stretch>
        </p:blipFill>
        <p:spPr>
          <a:xfrm>
            <a:off x="-1" y="0"/>
            <a:ext cx="15418191" cy="10278794"/>
          </a:xfrm>
          <a:prstGeom prst="rect">
            <a:avLst/>
          </a:prstGeom>
        </p:spPr>
      </p:pic>
      <p:sp>
        <p:nvSpPr>
          <p:cNvPr id="8" name="TextBox 7">
            <a:extLst>
              <a:ext uri="{FF2B5EF4-FFF2-40B4-BE49-F238E27FC236}">
                <a16:creationId xmlns:a16="http://schemas.microsoft.com/office/drawing/2014/main" id="{F7DB0767-A584-4B00-8D4C-C6844CC3F531}"/>
              </a:ext>
            </a:extLst>
          </p:cNvPr>
          <p:cNvSpPr txBox="1"/>
          <p:nvPr/>
        </p:nvSpPr>
        <p:spPr>
          <a:xfrm>
            <a:off x="-1178168" y="138656"/>
            <a:ext cx="18288000" cy="990015"/>
          </a:xfrm>
          <a:prstGeom prst="rect">
            <a:avLst/>
          </a:prstGeom>
          <a:noFill/>
        </p:spPr>
        <p:txBody>
          <a:bodyPr wrap="square" rtlCol="0">
            <a:spAutoFit/>
          </a:bodyPr>
          <a:lstStyle/>
          <a:p>
            <a:pPr algn="ctr">
              <a:lnSpc>
                <a:spcPts val="7000"/>
              </a:lnSpc>
            </a:pPr>
            <a:r>
              <a:rPr lang="en-US" sz="6000" dirty="0">
                <a:solidFill>
                  <a:schemeClr val="tx1">
                    <a:lumMod val="75000"/>
                    <a:lumOff val="25000"/>
                  </a:schemeClr>
                </a:solidFill>
                <a:latin typeface="Aptos" panose="020B0004020202020204" pitchFamily="34" charset="0"/>
              </a:rPr>
              <a:t>Questions?</a:t>
            </a:r>
          </a:p>
        </p:txBody>
      </p:sp>
    </p:spTree>
    <p:extLst>
      <p:ext uri="{BB962C8B-B14F-4D97-AF65-F5344CB8AC3E}">
        <p14:creationId xmlns:p14="http://schemas.microsoft.com/office/powerpoint/2010/main" val="229768967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WU highlighted in guide - Delaware Gazette">
            <a:extLst>
              <a:ext uri="{FF2B5EF4-FFF2-40B4-BE49-F238E27FC236}">
                <a16:creationId xmlns:a16="http://schemas.microsoft.com/office/drawing/2014/main" id="{61A75155-DD5E-9CE5-F241-DA7E14C51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17" r="1578" b="-1"/>
          <a:stretch/>
        </p:blipFill>
        <p:spPr bwMode="auto">
          <a:xfrm>
            <a:off x="5836329" y="1475069"/>
            <a:ext cx="12451668" cy="8813518"/>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descr="Text&#10;&#10;Description automatically generated with medium confidence">
            <a:extLst>
              <a:ext uri="{FF2B5EF4-FFF2-40B4-BE49-F238E27FC236}">
                <a16:creationId xmlns:a16="http://schemas.microsoft.com/office/drawing/2014/main" id="{49C55C0A-F9B3-6615-A8D7-DD6270D15F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509" r="-1" b="-1"/>
          <a:stretch/>
        </p:blipFill>
        <p:spPr>
          <a:xfrm>
            <a:off x="400050" y="582320"/>
            <a:ext cx="8014207" cy="6680783"/>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
        <p:nvSpPr>
          <p:cNvPr id="11" name="TextBox 10">
            <a:extLst>
              <a:ext uri="{FF2B5EF4-FFF2-40B4-BE49-F238E27FC236}">
                <a16:creationId xmlns:a16="http://schemas.microsoft.com/office/drawing/2014/main" id="{165C55B8-E564-54F4-E804-C46422A8669C}"/>
              </a:ext>
            </a:extLst>
          </p:cNvPr>
          <p:cNvSpPr txBox="1"/>
          <p:nvPr/>
        </p:nvSpPr>
        <p:spPr>
          <a:xfrm>
            <a:off x="-164847" y="1042546"/>
            <a:ext cx="9144000" cy="936090"/>
          </a:xfrm>
          <a:prstGeom prst="rect">
            <a:avLst/>
          </a:prstGeom>
          <a:noFill/>
        </p:spPr>
        <p:txBody>
          <a:bodyPr wrap="square">
            <a:spAutoFit/>
          </a:bodyPr>
          <a:lstStyle/>
          <a:p>
            <a:pPr algn="ctr">
              <a:lnSpc>
                <a:spcPts val="7000"/>
              </a:lnSpc>
            </a:pPr>
            <a:r>
              <a:rPr lang="en-US" sz="4800" dirty="0">
                <a:latin typeface="Aptos" panose="020B0004020202020204" pitchFamily="34" charset="0"/>
              </a:rPr>
              <a:t>One Final Reminder</a:t>
            </a:r>
          </a:p>
        </p:txBody>
      </p:sp>
      <p:sp>
        <p:nvSpPr>
          <p:cNvPr id="13" name="TextBox 12">
            <a:extLst>
              <a:ext uri="{FF2B5EF4-FFF2-40B4-BE49-F238E27FC236}">
                <a16:creationId xmlns:a16="http://schemas.microsoft.com/office/drawing/2014/main" id="{FFABC5E9-DACF-D59E-0315-CEF599E4C70A}"/>
              </a:ext>
            </a:extLst>
          </p:cNvPr>
          <p:cNvSpPr txBox="1"/>
          <p:nvPr/>
        </p:nvSpPr>
        <p:spPr>
          <a:xfrm>
            <a:off x="-231668" y="2953740"/>
            <a:ext cx="9277642" cy="2432654"/>
          </a:xfrm>
          <a:prstGeom prst="rect">
            <a:avLst/>
          </a:prstGeom>
          <a:noFill/>
        </p:spPr>
        <p:txBody>
          <a:bodyPr wrap="square">
            <a:spAutoFit/>
          </a:bodyPr>
          <a:lstStyle/>
          <a:p>
            <a:pPr algn="ctr">
              <a:lnSpc>
                <a:spcPct val="150000"/>
              </a:lnSpc>
              <a:spcBef>
                <a:spcPts val="1200"/>
              </a:spcBef>
            </a:pPr>
            <a:r>
              <a:rPr lang="en-US" sz="4800" kern="0" dirty="0">
                <a:latin typeface="Aptos" panose="020B0004020202020204" pitchFamily="34" charset="0"/>
                <a:ea typeface="Roboto Medium" panose="02000000000000000000" pitchFamily="2" charset="0"/>
                <a:cs typeface="Roboto Medium" panose="02000000000000000000" pitchFamily="2" charset="0"/>
              </a:rPr>
              <a:t>Open Enrollment Begins:</a:t>
            </a:r>
          </a:p>
          <a:p>
            <a:pPr algn="ctr">
              <a:lnSpc>
                <a:spcPct val="150000"/>
              </a:lnSpc>
              <a:spcBef>
                <a:spcPts val="1800"/>
              </a:spcBef>
            </a:pPr>
            <a:r>
              <a:rPr lang="en-US" sz="4800" dirty="0">
                <a:latin typeface="Aptos" panose="020B0004020202020204" pitchFamily="34" charset="0"/>
                <a:ea typeface="Cardo" panose="02020600000000000000" pitchFamily="18" charset="-79"/>
                <a:cs typeface="Cardo" panose="02020600000000000000" pitchFamily="18" charset="-79"/>
              </a:rPr>
              <a:t>May 21</a:t>
            </a:r>
            <a:r>
              <a:rPr lang="en-US" sz="4800" baseline="30000" dirty="0">
                <a:latin typeface="Aptos" panose="020B0004020202020204" pitchFamily="34" charset="0"/>
                <a:ea typeface="Cardo" panose="02020600000000000000" pitchFamily="18" charset="-79"/>
                <a:cs typeface="Cardo" panose="02020600000000000000" pitchFamily="18" charset="-79"/>
              </a:rPr>
              <a:t>st</a:t>
            </a:r>
            <a:r>
              <a:rPr lang="en-US" sz="4800" dirty="0">
                <a:latin typeface="Aptos" panose="020B0004020202020204" pitchFamily="34" charset="0"/>
                <a:ea typeface="Cardo" panose="02020600000000000000" pitchFamily="18" charset="-79"/>
                <a:cs typeface="Cardo" panose="02020600000000000000" pitchFamily="18" charset="-79"/>
              </a:rPr>
              <a:t> and ends May 31</a:t>
            </a:r>
            <a:r>
              <a:rPr lang="en-US" sz="4800" baseline="30000" dirty="0">
                <a:latin typeface="Aptos" panose="020B0004020202020204" pitchFamily="34" charset="0"/>
                <a:ea typeface="Cardo" panose="02020600000000000000" pitchFamily="18" charset="-79"/>
                <a:cs typeface="Cardo" panose="02020600000000000000" pitchFamily="18" charset="-79"/>
              </a:rPr>
              <a:t>st</a:t>
            </a:r>
            <a:r>
              <a:rPr lang="en-US" sz="4800" dirty="0">
                <a:latin typeface="Aptos" panose="020B0004020202020204" pitchFamily="34" charset="0"/>
                <a:ea typeface="Cardo" panose="02020600000000000000" pitchFamily="18" charset="-79"/>
                <a:cs typeface="Cardo" panose="02020600000000000000" pitchFamily="18" charset="-79"/>
              </a:rPr>
              <a:t>     </a:t>
            </a:r>
          </a:p>
        </p:txBody>
      </p:sp>
    </p:spTree>
    <p:extLst>
      <p:ext uri="{BB962C8B-B14F-4D97-AF65-F5344CB8AC3E}">
        <p14:creationId xmlns:p14="http://schemas.microsoft.com/office/powerpoint/2010/main" val="405429059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148A93-1002-B210-7F1C-330083167DA2}"/>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7E49E2-47F2-4712-8AB4-B372D9EBB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8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8DB9DD1-6425-0F9D-0760-9D22DEC02473}"/>
              </a:ext>
            </a:extLst>
          </p:cNvPr>
          <p:cNvSpPr txBox="1"/>
          <p:nvPr/>
        </p:nvSpPr>
        <p:spPr>
          <a:xfrm>
            <a:off x="281874" y="3346540"/>
            <a:ext cx="7119414" cy="3999139"/>
          </a:xfrm>
          <a:prstGeom prst="rect">
            <a:avLst/>
          </a:prstGeom>
        </p:spPr>
        <p:txBody>
          <a:bodyPr vert="horz" lIns="91440" tIns="45720" rIns="91440" bIns="45720" rtlCol="0" anchor="b">
            <a:normAutofit fontScale="40000" lnSpcReduction="20000"/>
          </a:bodyPr>
          <a:lstStyle/>
          <a:p>
            <a:pPr algn="ctr" defTabSz="914400">
              <a:lnSpc>
                <a:spcPct val="90000"/>
              </a:lnSpc>
              <a:spcBef>
                <a:spcPct val="0"/>
              </a:spcBef>
              <a:spcAft>
                <a:spcPts val="600"/>
              </a:spcAft>
            </a:pPr>
            <a:r>
              <a:rPr lang="en-US" sz="5800" dirty="0">
                <a:latin typeface="Aptos" panose="020B0004020202020204" pitchFamily="34" charset="0"/>
                <a:ea typeface="+mj-ea"/>
                <a:cs typeface="+mj-cs"/>
              </a:rPr>
              <a:t>Future Events: </a:t>
            </a:r>
          </a:p>
          <a:p>
            <a:pPr algn="ctr" defTabSz="914400">
              <a:lnSpc>
                <a:spcPct val="90000"/>
              </a:lnSpc>
              <a:spcBef>
                <a:spcPct val="0"/>
              </a:spcBef>
              <a:spcAft>
                <a:spcPts val="600"/>
              </a:spcAft>
            </a:pPr>
            <a:endParaRPr lang="en-US" sz="5800" dirty="0">
              <a:latin typeface="Aptos" panose="020B0004020202020204" pitchFamily="34" charset="0"/>
              <a:ea typeface="+mj-ea"/>
              <a:cs typeface="+mj-cs"/>
            </a:endParaRPr>
          </a:p>
          <a:p>
            <a:pPr algn="ctr" defTabSz="914400">
              <a:lnSpc>
                <a:spcPct val="90000"/>
              </a:lnSpc>
              <a:spcBef>
                <a:spcPct val="0"/>
              </a:spcBef>
              <a:spcAft>
                <a:spcPts val="600"/>
              </a:spcAft>
            </a:pPr>
            <a:r>
              <a:rPr lang="en-US" sz="5800" dirty="0">
                <a:latin typeface="Aptos" panose="020B0004020202020204" pitchFamily="34" charset="0"/>
                <a:ea typeface="+mj-ea"/>
                <a:cs typeface="+mj-cs"/>
              </a:rPr>
              <a:t>Ohio Wesleyan University’s Employee Health + Wellness Fair </a:t>
            </a:r>
          </a:p>
          <a:p>
            <a:pPr algn="ctr" defTabSz="914400">
              <a:lnSpc>
                <a:spcPct val="90000"/>
              </a:lnSpc>
              <a:spcBef>
                <a:spcPct val="0"/>
              </a:spcBef>
              <a:spcAft>
                <a:spcPts val="600"/>
              </a:spcAft>
            </a:pPr>
            <a:endParaRPr lang="en-US" sz="5800" dirty="0">
              <a:latin typeface="Aptos" panose="020B0004020202020204" pitchFamily="34" charset="0"/>
              <a:ea typeface="+mj-ea"/>
              <a:cs typeface="+mj-cs"/>
            </a:endParaRPr>
          </a:p>
          <a:p>
            <a:pPr algn="ctr" defTabSz="914400">
              <a:lnSpc>
                <a:spcPct val="90000"/>
              </a:lnSpc>
              <a:spcBef>
                <a:spcPct val="0"/>
              </a:spcBef>
              <a:spcAft>
                <a:spcPts val="600"/>
              </a:spcAft>
            </a:pPr>
            <a:r>
              <a:rPr lang="en-US" sz="5800" dirty="0">
                <a:latin typeface="Aptos" panose="020B0004020202020204" pitchFamily="34" charset="0"/>
                <a:ea typeface="+mj-ea"/>
                <a:cs typeface="+mj-cs"/>
              </a:rPr>
              <a:t>Understanding Your Benefits Sessions. Keep an eye out for dates in the fall and spring! </a:t>
            </a:r>
          </a:p>
          <a:p>
            <a:pPr algn="ctr" defTabSz="914400">
              <a:lnSpc>
                <a:spcPct val="90000"/>
              </a:lnSpc>
              <a:spcBef>
                <a:spcPct val="0"/>
              </a:spcBef>
              <a:spcAft>
                <a:spcPts val="600"/>
              </a:spcAft>
            </a:pPr>
            <a:endParaRPr lang="en-US" sz="5800" dirty="0">
              <a:latin typeface="Aptos" panose="020B0004020202020204" pitchFamily="34" charset="0"/>
              <a:ea typeface="+mj-ea"/>
              <a:cs typeface="+mj-cs"/>
            </a:endParaRPr>
          </a:p>
          <a:p>
            <a:pPr algn="ctr" defTabSz="914400">
              <a:lnSpc>
                <a:spcPct val="90000"/>
              </a:lnSpc>
              <a:spcBef>
                <a:spcPct val="0"/>
              </a:spcBef>
              <a:spcAft>
                <a:spcPts val="600"/>
              </a:spcAft>
            </a:pPr>
            <a:r>
              <a:rPr lang="en-US" sz="5800" dirty="0" err="1">
                <a:latin typeface="Aptos" panose="020B0004020202020204" pitchFamily="34" charset="0"/>
                <a:ea typeface="+mj-ea"/>
                <a:cs typeface="+mj-cs"/>
              </a:rPr>
              <a:t>RetireMed</a:t>
            </a:r>
            <a:r>
              <a:rPr lang="en-US" sz="5800" dirty="0">
                <a:latin typeface="Aptos" panose="020B0004020202020204" pitchFamily="34" charset="0"/>
                <a:ea typeface="+mj-ea"/>
                <a:cs typeface="+mj-cs"/>
              </a:rPr>
              <a:t> Sessions</a:t>
            </a:r>
          </a:p>
          <a:p>
            <a:pPr algn="ctr" defTabSz="914400">
              <a:lnSpc>
                <a:spcPct val="90000"/>
              </a:lnSpc>
              <a:spcBef>
                <a:spcPct val="0"/>
              </a:spcBef>
              <a:spcAft>
                <a:spcPts val="600"/>
              </a:spcAft>
            </a:pPr>
            <a:endParaRPr lang="en-US" sz="5800" dirty="0">
              <a:latin typeface="Aptos" panose="020B0004020202020204" pitchFamily="34" charset="0"/>
              <a:ea typeface="+mj-ea"/>
              <a:cs typeface="+mj-cs"/>
            </a:endParaRPr>
          </a:p>
          <a:p>
            <a:pPr algn="ctr" defTabSz="914400">
              <a:lnSpc>
                <a:spcPct val="90000"/>
              </a:lnSpc>
              <a:spcBef>
                <a:spcPct val="0"/>
              </a:spcBef>
              <a:spcAft>
                <a:spcPts val="600"/>
              </a:spcAft>
            </a:pPr>
            <a:r>
              <a:rPr lang="en-US" sz="5800" dirty="0">
                <a:latin typeface="Aptos" panose="020B0004020202020204" pitchFamily="34" charset="0"/>
                <a:ea typeface="+mj-ea"/>
                <a:cs typeface="+mj-cs"/>
              </a:rPr>
              <a:t>Join these sessions to maximize your knowledge around your benefits.</a:t>
            </a:r>
          </a:p>
          <a:p>
            <a:pPr algn="ctr" defTabSz="914400">
              <a:lnSpc>
                <a:spcPct val="90000"/>
              </a:lnSpc>
              <a:spcBef>
                <a:spcPct val="0"/>
              </a:spcBef>
              <a:spcAft>
                <a:spcPts val="600"/>
              </a:spcAft>
            </a:pPr>
            <a:endParaRPr lang="en-US" sz="3600" dirty="0">
              <a:latin typeface="Aptos" panose="020B0004020202020204" pitchFamily="34" charset="0"/>
              <a:ea typeface="+mj-ea"/>
              <a:cs typeface="+mj-cs"/>
            </a:endParaRPr>
          </a:p>
          <a:p>
            <a:pPr algn="ctr" defTabSz="914400">
              <a:lnSpc>
                <a:spcPct val="90000"/>
              </a:lnSpc>
              <a:spcBef>
                <a:spcPct val="0"/>
              </a:spcBef>
              <a:spcAft>
                <a:spcPts val="600"/>
              </a:spcAft>
            </a:pPr>
            <a:endParaRPr lang="en-US" sz="3600" dirty="0">
              <a:latin typeface="Aptos" panose="020B0004020202020204" pitchFamily="34" charset="0"/>
              <a:ea typeface="+mj-ea"/>
              <a:cs typeface="+mj-cs"/>
            </a:endParaRPr>
          </a:p>
        </p:txBody>
      </p:sp>
      <p:sp>
        <p:nvSpPr>
          <p:cNvPr id="24" name="Rectangle 23">
            <a:extLst>
              <a:ext uri="{FF2B5EF4-FFF2-40B4-BE49-F238E27FC236}">
                <a16:creationId xmlns:a16="http://schemas.microsoft.com/office/drawing/2014/main" id="{96CC8FF8-121A-4621-8FF3-BC48A37BF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8988" y="1349245"/>
            <a:ext cx="10679012" cy="770876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276E0C7-D588-440B-8F4A-876392DB7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64693" y="5096289"/>
            <a:ext cx="10288591" cy="960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4BE0E64-1265-2D87-F3F3-70937E548EB1}"/>
              </a:ext>
            </a:extLst>
          </p:cNvPr>
          <p:cNvPicPr>
            <a:picLocks noChangeAspect="1"/>
          </p:cNvPicPr>
          <p:nvPr/>
        </p:nvPicPr>
        <p:blipFill>
          <a:blip r:embed="rId2"/>
          <a:stretch>
            <a:fillRect/>
          </a:stretch>
        </p:blipFill>
        <p:spPr>
          <a:xfrm>
            <a:off x="7976383" y="1356610"/>
            <a:ext cx="5140682" cy="7701396"/>
          </a:xfrm>
          <a:prstGeom prst="rect">
            <a:avLst/>
          </a:prstGeom>
        </p:spPr>
      </p:pic>
      <p:pic>
        <p:nvPicPr>
          <p:cNvPr id="2" name="Picture 1" descr="Text&#10;&#10;Description automatically generated with medium confidence">
            <a:extLst>
              <a:ext uri="{FF2B5EF4-FFF2-40B4-BE49-F238E27FC236}">
                <a16:creationId xmlns:a16="http://schemas.microsoft.com/office/drawing/2014/main" id="{39846934-A4A5-A376-89C2-6A391731DC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509" r="-1" b="-1"/>
          <a:stretch/>
        </p:blipFill>
        <p:spPr>
          <a:xfrm>
            <a:off x="13203483" y="3361393"/>
            <a:ext cx="4419924" cy="3684462"/>
          </a:xfrm>
          <a:prstGeom prst="rect">
            <a:avLst/>
          </a:prstGeom>
        </p:spPr>
      </p:pic>
    </p:spTree>
    <p:extLst>
      <p:ext uri="{BB962C8B-B14F-4D97-AF65-F5344CB8AC3E}">
        <p14:creationId xmlns:p14="http://schemas.microsoft.com/office/powerpoint/2010/main" val="3791484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E0223-232B-85A2-3550-CE9C5B0B88B4}"/>
            </a:ext>
          </a:extLst>
        </p:cNvPr>
        <p:cNvGrpSpPr/>
        <p:nvPr/>
      </p:nvGrpSpPr>
      <p:grpSpPr>
        <a:xfrm>
          <a:off x="0" y="0"/>
          <a:ext cx="0" cy="0"/>
          <a:chOff x="0" y="0"/>
          <a:chExt cx="0" cy="0"/>
        </a:xfrm>
      </p:grpSpPr>
      <p:sp>
        <p:nvSpPr>
          <p:cNvPr id="43" name="Прямоугольник 3">
            <a:extLst>
              <a:ext uri="{FF2B5EF4-FFF2-40B4-BE49-F238E27FC236}">
                <a16:creationId xmlns:a16="http://schemas.microsoft.com/office/drawing/2014/main" id="{0C18091E-A6EC-1D79-A4F9-DF578455313B}"/>
              </a:ext>
            </a:extLst>
          </p:cNvPr>
          <p:cNvSpPr/>
          <p:nvPr/>
        </p:nvSpPr>
        <p:spPr>
          <a:xfrm>
            <a:off x="9453489" y="0"/>
            <a:ext cx="8834511" cy="96645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a:extLst>
              <a:ext uri="{FF2B5EF4-FFF2-40B4-BE49-F238E27FC236}">
                <a16:creationId xmlns:a16="http://schemas.microsoft.com/office/drawing/2014/main" id="{DDED22B2-CE78-A392-064E-B6F088C47E48}"/>
              </a:ext>
            </a:extLst>
          </p:cNvPr>
          <p:cNvSpPr txBox="1"/>
          <p:nvPr/>
        </p:nvSpPr>
        <p:spPr>
          <a:xfrm>
            <a:off x="1141919" y="183679"/>
            <a:ext cx="6621391" cy="1017202"/>
          </a:xfrm>
          <a:prstGeom prst="rect">
            <a:avLst/>
          </a:prstGeom>
          <a:noFill/>
        </p:spPr>
        <p:txBody>
          <a:bodyPr wrap="square" rtlCol="0">
            <a:spAutoFit/>
          </a:bodyPr>
          <a:lstStyle/>
          <a:p>
            <a:pPr algn="ctr">
              <a:lnSpc>
                <a:spcPts val="7400"/>
              </a:lnSpc>
            </a:pPr>
            <a:r>
              <a:rPr lang="en-US" sz="6000" dirty="0">
                <a:latin typeface="Aptos" panose="020B0004020202020204" pitchFamily="34" charset="0"/>
              </a:rPr>
              <a:t>What’s the Same?</a:t>
            </a:r>
          </a:p>
        </p:txBody>
      </p:sp>
      <p:sp>
        <p:nvSpPr>
          <p:cNvPr id="9" name="TextBox 8">
            <a:extLst>
              <a:ext uri="{FF2B5EF4-FFF2-40B4-BE49-F238E27FC236}">
                <a16:creationId xmlns:a16="http://schemas.microsoft.com/office/drawing/2014/main" id="{BE8460D6-E5B9-5D6E-1BD7-565F00B4553C}"/>
              </a:ext>
            </a:extLst>
          </p:cNvPr>
          <p:cNvSpPr txBox="1"/>
          <p:nvPr/>
        </p:nvSpPr>
        <p:spPr>
          <a:xfrm>
            <a:off x="942535" y="1160322"/>
            <a:ext cx="7478668" cy="75313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800" dirty="0">
                <a:latin typeface="Aptos" panose="020B0004020202020204" pitchFamily="34" charset="0"/>
                <a:ea typeface="Roboto Medium" panose="02000000000000000000" pitchFamily="2" charset="0"/>
                <a:cs typeface="Roboto Medium" panose="02000000000000000000" pitchFamily="2" charset="0"/>
              </a:rPr>
              <a:t>No increase to employee medical rates and same plan design! OWU is absorbing the cost increase for the second year in a row. </a:t>
            </a:r>
          </a:p>
          <a:p>
            <a:pPr marL="342900" indent="-342900">
              <a:lnSpc>
                <a:spcPct val="150000"/>
              </a:lnSpc>
              <a:buFont typeface="Arial" panose="020B0604020202020204" pitchFamily="34" charset="0"/>
              <a:buChar char="•"/>
            </a:pPr>
            <a:endParaRPr lang="en-US" sz="1800" dirty="0">
              <a:latin typeface="Aptos" panose="020B0004020202020204" pitchFamily="34" charset="0"/>
              <a:ea typeface="Roboto Medium" panose="02000000000000000000" pitchFamily="2" charset="0"/>
              <a:cs typeface="Roboto Medium" panose="02000000000000000000" pitchFamily="2" charset="0"/>
            </a:endParaRPr>
          </a:p>
          <a:p>
            <a:pPr marL="342900" indent="-342900">
              <a:lnSpc>
                <a:spcPct val="150000"/>
              </a:lnSpc>
              <a:buFont typeface="Arial" panose="020B0604020202020204" pitchFamily="34" charset="0"/>
              <a:buChar char="•"/>
            </a:pPr>
            <a:r>
              <a:rPr lang="en-US" sz="1800" dirty="0">
                <a:latin typeface="Aptos" panose="020B0004020202020204" pitchFamily="34" charset="0"/>
                <a:ea typeface="Roboto Medium" panose="02000000000000000000" pitchFamily="2" charset="0"/>
                <a:cs typeface="Roboto Medium" panose="02000000000000000000" pitchFamily="2" charset="0"/>
              </a:rPr>
              <a:t>Medical Provider: Meritain utilizing the Aetna network with support from the Apta Care Coordinators</a:t>
            </a:r>
          </a:p>
          <a:p>
            <a:pPr marL="342900" indent="-342900">
              <a:lnSpc>
                <a:spcPct val="150000"/>
              </a:lnSpc>
              <a:buFont typeface="Arial" panose="020B0604020202020204" pitchFamily="34" charset="0"/>
              <a:buChar char="•"/>
            </a:pPr>
            <a:endParaRPr lang="en-US" sz="1800" dirty="0">
              <a:latin typeface="Aptos" panose="020B0004020202020204" pitchFamily="34" charset="0"/>
              <a:ea typeface="Roboto Medium" panose="02000000000000000000" pitchFamily="2" charset="0"/>
              <a:cs typeface="Roboto Medium" panose="02000000000000000000" pitchFamily="2" charset="0"/>
            </a:endParaRPr>
          </a:p>
          <a:p>
            <a:pPr marL="342900" indent="-342900">
              <a:lnSpc>
                <a:spcPct val="150000"/>
              </a:lnSpc>
              <a:buFont typeface="Arial" panose="020B0604020202020204" pitchFamily="34" charset="0"/>
              <a:buChar char="•"/>
            </a:pPr>
            <a:r>
              <a:rPr lang="en-US" sz="1800" dirty="0">
                <a:latin typeface="Aptos" panose="020B0004020202020204" pitchFamily="34" charset="0"/>
                <a:ea typeface="Roboto Medium" panose="02000000000000000000" pitchFamily="2" charset="0"/>
                <a:cs typeface="Roboto Medium" panose="02000000000000000000" pitchFamily="2" charset="0"/>
              </a:rPr>
              <a:t>Life, Disability, &amp; Supplemental Health Benefits: Guardian &amp; Voya  </a:t>
            </a:r>
          </a:p>
          <a:p>
            <a:pPr marL="342900" indent="-342900">
              <a:lnSpc>
                <a:spcPct val="150000"/>
              </a:lnSpc>
              <a:buFont typeface="Arial" panose="020B0604020202020204" pitchFamily="34" charset="0"/>
              <a:buChar char="•"/>
            </a:pPr>
            <a:endParaRPr lang="en-US" sz="1800" dirty="0">
              <a:latin typeface="Aptos" panose="020B0004020202020204" pitchFamily="34" charset="0"/>
              <a:ea typeface="Roboto Medium" panose="02000000000000000000" pitchFamily="2" charset="0"/>
              <a:cs typeface="Roboto Medium" panose="02000000000000000000" pitchFamily="2" charset="0"/>
            </a:endParaRPr>
          </a:p>
          <a:p>
            <a:pPr marL="342900" indent="-342900">
              <a:lnSpc>
                <a:spcPct val="150000"/>
              </a:lnSpc>
              <a:buFont typeface="Arial" panose="020B0604020202020204" pitchFamily="34" charset="0"/>
              <a:buChar char="•"/>
            </a:pPr>
            <a:r>
              <a:rPr lang="en-US" sz="1800" dirty="0">
                <a:latin typeface="Aptos" panose="020B0004020202020204" pitchFamily="34" charset="0"/>
                <a:ea typeface="Roboto Medium" panose="02000000000000000000" pitchFamily="2" charset="0"/>
                <a:cs typeface="Roboto Medium" panose="02000000000000000000" pitchFamily="2" charset="0"/>
              </a:rPr>
              <a:t>OWU Employer HDHP/HSA Contributions: </a:t>
            </a:r>
          </a:p>
          <a:p>
            <a:pPr marL="285750" indent="-285750">
              <a:lnSpc>
                <a:spcPct val="150000"/>
              </a:lnSpc>
              <a:buFont typeface="Arial" panose="020B0604020202020204" pitchFamily="34" charset="0"/>
              <a:buChar char="•"/>
            </a:pPr>
            <a:r>
              <a:rPr lang="en-US" sz="1800" dirty="0">
                <a:latin typeface="Aptos" panose="020B0004020202020204" pitchFamily="34" charset="0"/>
                <a:ea typeface="Roboto Medium" panose="02000000000000000000" pitchFamily="2" charset="0"/>
                <a:cs typeface="Roboto Medium" panose="02000000000000000000" pitchFamily="2" charset="0"/>
              </a:rPr>
              <a:t> $1,000 for Individual Coverage/$2,000 Family Coverage </a:t>
            </a:r>
          </a:p>
          <a:p>
            <a:pPr marL="342900" indent="-342900">
              <a:lnSpc>
                <a:spcPct val="150000"/>
              </a:lnSpc>
              <a:buFont typeface="Arial" panose="020B0604020202020204" pitchFamily="34" charset="0"/>
              <a:buChar char="•"/>
            </a:pPr>
            <a:endParaRPr lang="en-US" sz="1800" dirty="0">
              <a:latin typeface="Aptos" panose="020B0004020202020204" pitchFamily="34" charset="0"/>
              <a:ea typeface="Roboto Medium" panose="02000000000000000000" pitchFamily="2" charset="0"/>
              <a:cs typeface="Roboto Medium" panose="02000000000000000000" pitchFamily="2" charset="0"/>
            </a:endParaRPr>
          </a:p>
          <a:p>
            <a:pPr marL="342900" indent="-342900">
              <a:lnSpc>
                <a:spcPct val="150000"/>
              </a:lnSpc>
              <a:buFont typeface="Arial" panose="020B0604020202020204" pitchFamily="34" charset="0"/>
              <a:buChar char="•"/>
            </a:pPr>
            <a:r>
              <a:rPr lang="en-US" sz="1800" dirty="0">
                <a:latin typeface="Aptos" panose="020B0004020202020204" pitchFamily="34" charset="0"/>
                <a:ea typeface="Roboto Medium" panose="02000000000000000000" pitchFamily="2" charset="0"/>
                <a:cs typeface="Roboto Medium" panose="02000000000000000000" pitchFamily="2" charset="0"/>
              </a:rPr>
              <a:t>Vision Provider: EyeMed</a:t>
            </a:r>
          </a:p>
          <a:p>
            <a:pPr marL="342900" indent="-342900">
              <a:lnSpc>
                <a:spcPct val="150000"/>
              </a:lnSpc>
              <a:buFont typeface="Arial" panose="020B0604020202020204" pitchFamily="34" charset="0"/>
              <a:buChar char="•"/>
            </a:pPr>
            <a:endParaRPr lang="en-US" sz="1800" dirty="0">
              <a:latin typeface="Aptos" panose="020B0004020202020204" pitchFamily="34" charset="0"/>
              <a:ea typeface="Roboto Medium" panose="02000000000000000000" pitchFamily="2" charset="0"/>
              <a:cs typeface="Roboto Medium" panose="02000000000000000000" pitchFamily="2" charset="0"/>
            </a:endParaRPr>
          </a:p>
          <a:p>
            <a:pPr marL="342900" indent="-342900">
              <a:lnSpc>
                <a:spcPct val="150000"/>
              </a:lnSpc>
              <a:buFont typeface="Arial" panose="020B0604020202020204" pitchFamily="34" charset="0"/>
              <a:buChar char="•"/>
            </a:pPr>
            <a:r>
              <a:rPr lang="en-US" sz="1800" dirty="0">
                <a:latin typeface="Aptos" panose="020B0004020202020204" pitchFamily="34" charset="0"/>
                <a:ea typeface="Roboto Medium" panose="02000000000000000000" pitchFamily="2" charset="0"/>
                <a:cs typeface="Roboto Medium" panose="02000000000000000000" pitchFamily="2" charset="0"/>
              </a:rPr>
              <a:t>Dental Provider: Delta Dental</a:t>
            </a:r>
          </a:p>
          <a:p>
            <a:pPr marL="342900" indent="-342900">
              <a:lnSpc>
                <a:spcPct val="150000"/>
              </a:lnSpc>
              <a:buFont typeface="Arial" panose="020B0604020202020204" pitchFamily="34" charset="0"/>
              <a:buChar char="•"/>
            </a:pPr>
            <a:endParaRPr lang="en-US" sz="1800" dirty="0">
              <a:latin typeface="Aptos" panose="020B0004020202020204" pitchFamily="34" charset="0"/>
              <a:ea typeface="Roboto Medium" panose="02000000000000000000" pitchFamily="2" charset="0"/>
              <a:cs typeface="Roboto Medium" panose="02000000000000000000" pitchFamily="2" charset="0"/>
            </a:endParaRPr>
          </a:p>
          <a:p>
            <a:pPr marL="342900" indent="-342900">
              <a:lnSpc>
                <a:spcPct val="150000"/>
              </a:lnSpc>
              <a:buFont typeface="Arial" panose="020B0604020202020204" pitchFamily="34" charset="0"/>
              <a:buChar char="•"/>
            </a:pPr>
            <a:r>
              <a:rPr lang="en-US" sz="1800" dirty="0">
                <a:latin typeface="Aptos" panose="020B0004020202020204" pitchFamily="34" charset="0"/>
                <a:ea typeface="Roboto Medium" panose="02000000000000000000" pitchFamily="2" charset="0"/>
                <a:cs typeface="Roboto Medium" panose="02000000000000000000" pitchFamily="2" charset="0"/>
              </a:rPr>
              <a:t>Current PPO plan participants have the option to change to the HDHP/HSA plan design which has the same network of providers, but lower payroll premium costs. </a:t>
            </a:r>
          </a:p>
        </p:txBody>
      </p:sp>
      <p:pic>
        <p:nvPicPr>
          <p:cNvPr id="4" name="Picture 2" descr="Logos, Approved Graphics, and University Seal | Ohio Wesleyan University">
            <a:extLst>
              <a:ext uri="{FF2B5EF4-FFF2-40B4-BE49-F238E27FC236}">
                <a16:creationId xmlns:a16="http://schemas.microsoft.com/office/drawing/2014/main" id="{8A2B6347-9E64-F440-972D-FCC6F3F6F9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8773318"/>
            <a:ext cx="1744394" cy="15152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A8DB6A-5108-EA41-70D7-E17286C46DEF}"/>
              </a:ext>
            </a:extLst>
          </p:cNvPr>
          <p:cNvSpPr txBox="1"/>
          <p:nvPr/>
        </p:nvSpPr>
        <p:spPr>
          <a:xfrm>
            <a:off x="10645603" y="183679"/>
            <a:ext cx="7329535" cy="1017202"/>
          </a:xfrm>
          <a:prstGeom prst="rect">
            <a:avLst/>
          </a:prstGeom>
          <a:noFill/>
        </p:spPr>
        <p:txBody>
          <a:bodyPr wrap="square" rtlCol="0">
            <a:spAutoFit/>
          </a:bodyPr>
          <a:lstStyle/>
          <a:p>
            <a:pPr>
              <a:lnSpc>
                <a:spcPts val="7400"/>
              </a:lnSpc>
            </a:pPr>
            <a:r>
              <a:rPr lang="en-US" sz="6000" dirty="0">
                <a:solidFill>
                  <a:schemeClr val="bg1"/>
                </a:solidFill>
                <a:latin typeface="Aptos" panose="020B0004020202020204" pitchFamily="34" charset="0"/>
              </a:rPr>
              <a:t>What’s Changing?</a:t>
            </a:r>
          </a:p>
        </p:txBody>
      </p:sp>
      <p:sp>
        <p:nvSpPr>
          <p:cNvPr id="6" name="TextBox 5">
            <a:extLst>
              <a:ext uri="{FF2B5EF4-FFF2-40B4-BE49-F238E27FC236}">
                <a16:creationId xmlns:a16="http://schemas.microsoft.com/office/drawing/2014/main" id="{37B48D7F-DEC2-2437-1AA4-B3EBBC59B8B0}"/>
              </a:ext>
            </a:extLst>
          </p:cNvPr>
          <p:cNvSpPr txBox="1"/>
          <p:nvPr/>
        </p:nvSpPr>
        <p:spPr>
          <a:xfrm>
            <a:off x="10455345" y="2109506"/>
            <a:ext cx="7082454" cy="2670539"/>
          </a:xfrm>
          <a:prstGeom prst="rect">
            <a:avLst/>
          </a:prstGeom>
          <a:noFill/>
        </p:spPr>
        <p:txBody>
          <a:bodyPr wrap="square" rtlCol="0">
            <a:spAutoFit/>
          </a:bodyPr>
          <a:lstStyle/>
          <a:p>
            <a:pPr marL="342900" indent="-342900">
              <a:lnSpc>
                <a:spcPct val="150000"/>
              </a:lnSpc>
              <a:buFont typeface="Arial" panose="020B0604020202020204" pitchFamily="34" charset="0"/>
              <a:buChar char="•"/>
            </a:pPr>
            <a:endPar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endParaRPr>
          </a:p>
          <a:p>
            <a:pPr marL="342900" indent="-342900">
              <a:lnSpc>
                <a:spcPct val="150000"/>
              </a:lnSpc>
              <a:buFont typeface="Arial" panose="020B0604020202020204" pitchFamily="34" charset="0"/>
              <a:buChar char="•"/>
            </a:pPr>
            <a:endParaRPr lang="en-US" sz="2400" dirty="0">
              <a:latin typeface="Aptos" panose="020B0004020202020204" pitchFamily="34" charset="0"/>
              <a:ea typeface="Roboto Medium" panose="02000000000000000000" pitchFamily="2" charset="0"/>
              <a:cs typeface="Roboto Medium" panose="02000000000000000000" pitchFamily="2" charset="0"/>
            </a:endParaRPr>
          </a:p>
          <a:p>
            <a:pPr marL="342900" indent="-342900">
              <a:lnSpc>
                <a:spcPct val="150000"/>
              </a:lnSpc>
              <a:buFont typeface="Arial" panose="020B0604020202020204" pitchFamily="34" charset="0"/>
              <a:buChar char="•"/>
            </a:pPr>
            <a:endParaRPr lang="en-US" sz="2400" dirty="0">
              <a:latin typeface="Aptos" panose="020B0004020202020204" pitchFamily="34" charset="0"/>
              <a:ea typeface="Roboto Medium" panose="02000000000000000000" pitchFamily="2" charset="0"/>
              <a:cs typeface="Roboto Medium" panose="02000000000000000000" pitchFamily="2" charset="0"/>
            </a:endParaRPr>
          </a:p>
          <a:p>
            <a:pPr marL="342900" indent="-342900">
              <a:lnSpc>
                <a:spcPct val="150000"/>
              </a:lnSpc>
              <a:buFont typeface="Arial" panose="020B0604020202020204" pitchFamily="34" charset="0"/>
              <a:buChar char="•"/>
            </a:pPr>
            <a:endParaRPr lang="en-US" sz="2400" dirty="0">
              <a:latin typeface="Aptos" panose="020B0004020202020204" pitchFamily="34" charset="0"/>
              <a:ea typeface="Roboto Medium" panose="02000000000000000000" pitchFamily="2" charset="0"/>
              <a:cs typeface="Roboto Medium" panose="02000000000000000000" pitchFamily="2" charset="0"/>
            </a:endParaRPr>
          </a:p>
          <a:p>
            <a:pPr>
              <a:lnSpc>
                <a:spcPct val="150000"/>
              </a:lnSpc>
            </a:pPr>
            <a:endParaRPr lang="en-US" sz="2400" dirty="0">
              <a:latin typeface="Aptos" panose="020B0004020202020204" pitchFamily="34" charset="0"/>
              <a:ea typeface="Roboto Medium" panose="02000000000000000000" pitchFamily="2" charset="0"/>
              <a:cs typeface="Roboto Medium" panose="02000000000000000000" pitchFamily="2" charset="0"/>
            </a:endParaRPr>
          </a:p>
        </p:txBody>
      </p:sp>
      <p:sp>
        <p:nvSpPr>
          <p:cNvPr id="7" name="TextBox 6">
            <a:extLst>
              <a:ext uri="{FF2B5EF4-FFF2-40B4-BE49-F238E27FC236}">
                <a16:creationId xmlns:a16="http://schemas.microsoft.com/office/drawing/2014/main" id="{C55E7499-47A4-015A-8094-3BD36EBC2C1C}"/>
              </a:ext>
            </a:extLst>
          </p:cNvPr>
          <p:cNvSpPr txBox="1"/>
          <p:nvPr/>
        </p:nvSpPr>
        <p:spPr>
          <a:xfrm>
            <a:off x="10265085" y="1384560"/>
            <a:ext cx="7710053" cy="171438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rPr>
              <a:t>High Deductible Health Plan Individual Deductible Amount: Increased to $3,300 annual from $3,200 annual (IRS required) </a:t>
            </a:r>
          </a:p>
          <a:p>
            <a:pPr marL="342900" indent="-342900">
              <a:lnSpc>
                <a:spcPct val="150000"/>
              </a:lnSpc>
              <a:buFont typeface="Arial" panose="020B0604020202020204" pitchFamily="34" charset="0"/>
              <a:buChar char="•"/>
            </a:pPr>
            <a:endPar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endParaRPr>
          </a:p>
          <a:p>
            <a:pPr marL="342900" indent="-342900">
              <a:lnSpc>
                <a:spcPct val="150000"/>
              </a:lnSpc>
              <a:buFont typeface="Arial" panose="020B0604020202020204" pitchFamily="34" charset="0"/>
              <a:buChar char="•"/>
            </a:pPr>
            <a:r>
              <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rPr>
              <a:t>Delta Dental: Premiums increased by 17% </a:t>
            </a:r>
          </a:p>
        </p:txBody>
      </p:sp>
    </p:spTree>
    <p:extLst>
      <p:ext uri="{BB962C8B-B14F-4D97-AF65-F5344CB8AC3E}">
        <p14:creationId xmlns:p14="http://schemas.microsoft.com/office/powerpoint/2010/main" val="56957248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D497A-A587-72CC-E2A4-85D0F2A695E6}"/>
            </a:ext>
          </a:extLst>
        </p:cNvPr>
        <p:cNvGrpSpPr/>
        <p:nvPr/>
      </p:nvGrpSpPr>
      <p:grpSpPr>
        <a:xfrm>
          <a:off x="0" y="0"/>
          <a:ext cx="0" cy="0"/>
          <a:chOff x="0" y="0"/>
          <a:chExt cx="0" cy="0"/>
        </a:xfrm>
      </p:grpSpPr>
      <p:pic>
        <p:nvPicPr>
          <p:cNvPr id="61" name="Picture 60" descr="Application&#10;&#10;Description automatically generated">
            <a:extLst>
              <a:ext uri="{FF2B5EF4-FFF2-40B4-BE49-F238E27FC236}">
                <a16:creationId xmlns:a16="http://schemas.microsoft.com/office/drawing/2014/main" id="{6FF711B8-1C75-29E9-7933-F67E7D43BB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600" b="70687"/>
          <a:stretch/>
        </p:blipFill>
        <p:spPr>
          <a:xfrm>
            <a:off x="8471866" y="2157138"/>
            <a:ext cx="672133" cy="668665"/>
          </a:xfrm>
          <a:prstGeom prst="rect">
            <a:avLst/>
          </a:prstGeom>
        </p:spPr>
      </p:pic>
      <p:pic>
        <p:nvPicPr>
          <p:cNvPr id="63" name="Picture 62" descr="Application&#10;&#10;Description automatically generated">
            <a:extLst>
              <a:ext uri="{FF2B5EF4-FFF2-40B4-BE49-F238E27FC236}">
                <a16:creationId xmlns:a16="http://schemas.microsoft.com/office/drawing/2014/main" id="{FD03C752-2824-34BD-3BBB-540AF2822F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39" r="65861" b="70687"/>
          <a:stretch/>
        </p:blipFill>
        <p:spPr>
          <a:xfrm>
            <a:off x="8471866" y="2927702"/>
            <a:ext cx="672133" cy="668665"/>
          </a:xfrm>
          <a:prstGeom prst="rect">
            <a:avLst/>
          </a:prstGeom>
        </p:spPr>
      </p:pic>
      <p:pic>
        <p:nvPicPr>
          <p:cNvPr id="64" name="Picture 63" descr="Application&#10;&#10;Description automatically generated">
            <a:extLst>
              <a:ext uri="{FF2B5EF4-FFF2-40B4-BE49-F238E27FC236}">
                <a16:creationId xmlns:a16="http://schemas.microsoft.com/office/drawing/2014/main" id="{F68AE757-8395-D76C-E6BC-F37201494D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522" t="-1785" r="23078" b="72472"/>
          <a:stretch/>
        </p:blipFill>
        <p:spPr>
          <a:xfrm>
            <a:off x="8459898" y="3749065"/>
            <a:ext cx="672133" cy="668665"/>
          </a:xfrm>
          <a:prstGeom prst="rect">
            <a:avLst/>
          </a:prstGeom>
        </p:spPr>
      </p:pic>
      <p:pic>
        <p:nvPicPr>
          <p:cNvPr id="65" name="Picture 64" descr="Application&#10;&#10;Description automatically generated">
            <a:extLst>
              <a:ext uri="{FF2B5EF4-FFF2-40B4-BE49-F238E27FC236}">
                <a16:creationId xmlns:a16="http://schemas.microsoft.com/office/drawing/2014/main" id="{DA6E076C-2FB9-9DC6-F186-5764F497A0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491" t="-1785" r="45109" b="72472"/>
          <a:stretch/>
        </p:blipFill>
        <p:spPr>
          <a:xfrm>
            <a:off x="8430209" y="4588571"/>
            <a:ext cx="672133" cy="668665"/>
          </a:xfrm>
          <a:prstGeom prst="rect">
            <a:avLst/>
          </a:prstGeom>
        </p:spPr>
      </p:pic>
      <p:pic>
        <p:nvPicPr>
          <p:cNvPr id="66" name="Picture 65" descr="Application&#10;&#10;Description automatically generated">
            <a:extLst>
              <a:ext uri="{FF2B5EF4-FFF2-40B4-BE49-F238E27FC236}">
                <a16:creationId xmlns:a16="http://schemas.microsoft.com/office/drawing/2014/main" id="{F1E5DAF3-446D-0F47-1DB0-AC67F232B4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729" t="-1785" r="-1129" b="72472"/>
          <a:stretch/>
        </p:blipFill>
        <p:spPr>
          <a:xfrm>
            <a:off x="8395915" y="5375546"/>
            <a:ext cx="672133" cy="668665"/>
          </a:xfrm>
          <a:prstGeom prst="rect">
            <a:avLst/>
          </a:prstGeom>
        </p:spPr>
      </p:pic>
      <p:pic>
        <p:nvPicPr>
          <p:cNvPr id="67" name="Picture 66" descr="Application&#10;&#10;Description automatically generated">
            <a:extLst>
              <a:ext uri="{FF2B5EF4-FFF2-40B4-BE49-F238E27FC236}">
                <a16:creationId xmlns:a16="http://schemas.microsoft.com/office/drawing/2014/main" id="{B5DDD280-BC8B-2038-EC31-B8109EEFE0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36" t="72022" r="73121" b="-1335"/>
          <a:stretch/>
        </p:blipFill>
        <p:spPr>
          <a:xfrm>
            <a:off x="8339353" y="6169348"/>
            <a:ext cx="728695" cy="668665"/>
          </a:xfrm>
          <a:prstGeom prst="rect">
            <a:avLst/>
          </a:prstGeom>
        </p:spPr>
      </p:pic>
      <p:pic>
        <p:nvPicPr>
          <p:cNvPr id="68" name="Picture 67" descr="Application&#10;&#10;Description automatically generated">
            <a:extLst>
              <a:ext uri="{FF2B5EF4-FFF2-40B4-BE49-F238E27FC236}">
                <a16:creationId xmlns:a16="http://schemas.microsoft.com/office/drawing/2014/main" id="{4FDC8396-DAF5-5E47-4729-08F5FA02E3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954" t="72022" r="46603" b="-1335"/>
          <a:stretch/>
        </p:blipFill>
        <p:spPr>
          <a:xfrm>
            <a:off x="8350195" y="7459315"/>
            <a:ext cx="728695" cy="668665"/>
          </a:xfrm>
          <a:prstGeom prst="rect">
            <a:avLst/>
          </a:prstGeom>
        </p:spPr>
      </p:pic>
      <p:pic>
        <p:nvPicPr>
          <p:cNvPr id="69" name="Picture 68" descr="Application&#10;&#10;Description automatically generated">
            <a:extLst>
              <a:ext uri="{FF2B5EF4-FFF2-40B4-BE49-F238E27FC236}">
                <a16:creationId xmlns:a16="http://schemas.microsoft.com/office/drawing/2014/main" id="{50A37FFD-8A45-6C04-FF2F-0D9687B8DF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383" t="73559" r="174" b="-2872"/>
          <a:stretch/>
        </p:blipFill>
        <p:spPr>
          <a:xfrm>
            <a:off x="8384516" y="9567944"/>
            <a:ext cx="728695" cy="668665"/>
          </a:xfrm>
          <a:prstGeom prst="rect">
            <a:avLst/>
          </a:prstGeom>
        </p:spPr>
      </p:pic>
      <p:pic>
        <p:nvPicPr>
          <p:cNvPr id="70" name="Picture 69" descr="Application&#10;&#10;Description automatically generated">
            <a:extLst>
              <a:ext uri="{FF2B5EF4-FFF2-40B4-BE49-F238E27FC236}">
                <a16:creationId xmlns:a16="http://schemas.microsoft.com/office/drawing/2014/main" id="{60826B80-9F67-3D4A-7B8E-210BF05570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558" t="73440" r="23999" b="-2753"/>
          <a:stretch/>
        </p:blipFill>
        <p:spPr>
          <a:xfrm>
            <a:off x="8459898" y="8868838"/>
            <a:ext cx="575690" cy="528265"/>
          </a:xfrm>
          <a:prstGeom prst="rect">
            <a:avLst/>
          </a:prstGeom>
        </p:spPr>
      </p:pic>
      <p:sp>
        <p:nvSpPr>
          <p:cNvPr id="19" name="TextBox 18">
            <a:extLst>
              <a:ext uri="{FF2B5EF4-FFF2-40B4-BE49-F238E27FC236}">
                <a16:creationId xmlns:a16="http://schemas.microsoft.com/office/drawing/2014/main" id="{4FF14189-68E0-FD02-714D-0751DF43826F}"/>
              </a:ext>
            </a:extLst>
          </p:cNvPr>
          <p:cNvSpPr txBox="1"/>
          <p:nvPr/>
        </p:nvSpPr>
        <p:spPr>
          <a:xfrm>
            <a:off x="9379802" y="9735670"/>
            <a:ext cx="4814131" cy="438879"/>
          </a:xfrm>
          <a:prstGeom prst="rect">
            <a:avLst/>
          </a:prstGeom>
          <a:noFill/>
        </p:spPr>
        <p:txBody>
          <a:bodyPr wrap="square">
            <a:spAutoFit/>
          </a:bodyPr>
          <a:lstStyle/>
          <a:p>
            <a:pPr marL="0" marR="0" rtl="0">
              <a:spcBef>
                <a:spcPts val="0"/>
              </a:spcBef>
              <a:spcAft>
                <a:spcPts val="0"/>
              </a:spcAft>
            </a:pPr>
            <a:r>
              <a:rPr lang="en-US" sz="1100" dirty="0">
                <a:effectLst/>
              </a:rPr>
              <a:t>This is a brief summary of your benefits.  Please refer to your plan documents for a complete listing of benefits, limitations and exclusions.</a:t>
            </a:r>
          </a:p>
        </p:txBody>
      </p:sp>
      <p:graphicFrame>
        <p:nvGraphicFramePr>
          <p:cNvPr id="22" name="Table 14">
            <a:extLst>
              <a:ext uri="{FF2B5EF4-FFF2-40B4-BE49-F238E27FC236}">
                <a16:creationId xmlns:a16="http://schemas.microsoft.com/office/drawing/2014/main" id="{5E813CED-7F12-B6E3-C499-CB3A1B222524}"/>
              </a:ext>
            </a:extLst>
          </p:cNvPr>
          <p:cNvGraphicFramePr>
            <a:graphicFrameLocks noGrp="1"/>
          </p:cNvGraphicFramePr>
          <p:nvPr>
            <p:extLst>
              <p:ext uri="{D42A27DB-BD31-4B8C-83A1-F6EECF244321}">
                <p14:modId xmlns:p14="http://schemas.microsoft.com/office/powerpoint/2010/main" val="2356717363"/>
              </p:ext>
            </p:extLst>
          </p:nvPr>
        </p:nvGraphicFramePr>
        <p:xfrm>
          <a:off x="9379802" y="2089137"/>
          <a:ext cx="4505936" cy="8160421"/>
        </p:xfrm>
        <a:graphic>
          <a:graphicData uri="http://schemas.openxmlformats.org/drawingml/2006/table">
            <a:tbl>
              <a:tblPr firstRow="1" bandRow="1">
                <a:tableStyleId>{5C22544A-7EE6-4342-B048-85BDC9FD1C3A}</a:tableStyleId>
              </a:tblPr>
              <a:tblGrid>
                <a:gridCol w="4505936">
                  <a:extLst>
                    <a:ext uri="{9D8B030D-6E8A-4147-A177-3AD203B41FA5}">
                      <a16:colId xmlns:a16="http://schemas.microsoft.com/office/drawing/2014/main" val="3080251251"/>
                    </a:ext>
                  </a:extLst>
                </a:gridCol>
              </a:tblGrid>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$1,000 Ind. / $2,000 Family</a:t>
                      </a:r>
                    </a:p>
                  </a:txBody>
                  <a:tcPr anchor="ctr">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000290248"/>
                  </a:ext>
                </a:extLst>
              </a:tr>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10%</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243494562"/>
                  </a:ext>
                </a:extLst>
              </a:tr>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$250 Co-Pay then 10% Co-Insurance </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2502960551"/>
                  </a:ext>
                </a:extLst>
              </a:tr>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Deductible then 10% Co-Insurance </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321368190"/>
                  </a:ext>
                </a:extLst>
              </a:tr>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$75 Co-Pay </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2863532515"/>
                  </a:ext>
                </a:extLst>
              </a:tr>
              <a:tr h="794367">
                <a:tc>
                  <a:txBody>
                    <a:bodyPr/>
                    <a:lstStyle/>
                    <a:p>
                      <a:pPr algn="ct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0%; Deductible waived </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2054653526"/>
                  </a:ext>
                </a:extLst>
              </a:tr>
              <a:tr h="1805485">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rPr>
                        <a:t>Generic: $10  </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rPr>
                        <a:t>Preferred Brand: $35  </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rPr>
                        <a:t>Non-Preferred Brand: $70 </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rPr>
                        <a:t>Specialty: 25% up to $250 max. </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800347746"/>
                  </a:ext>
                </a:extLst>
              </a:tr>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ptos" panose="020B0004020202020204" pitchFamily="34" charset="0"/>
                          <a:ea typeface="Roboto Medium" panose="02000000000000000000" pitchFamily="2" charset="0"/>
                          <a:cs typeface="Roboto Medium" panose="02000000000000000000" pitchFamily="2" charset="0"/>
                        </a:rPr>
                        <a:t>Covered in Full</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151673265"/>
                  </a:ext>
                </a:extLst>
              </a:tr>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ptos" panose="020B0004020202020204" pitchFamily="34" charset="0"/>
                          <a:ea typeface="Roboto Medium" panose="02000000000000000000" pitchFamily="2" charset="0"/>
                          <a:cs typeface="Roboto Medium" panose="02000000000000000000" pitchFamily="2" charset="0"/>
                        </a:rPr>
                        <a:t>$3,500 Ind. / $7,000 Family</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572941089"/>
                  </a:ext>
                </a:extLst>
              </a:tr>
            </a:tbl>
          </a:graphicData>
        </a:graphic>
      </p:graphicFrame>
      <p:sp>
        <p:nvSpPr>
          <p:cNvPr id="3" name="TextBox 2">
            <a:extLst>
              <a:ext uri="{FF2B5EF4-FFF2-40B4-BE49-F238E27FC236}">
                <a16:creationId xmlns:a16="http://schemas.microsoft.com/office/drawing/2014/main" id="{18C6FB27-BE2D-1AEC-02F6-ADB12B9D1D4B}"/>
              </a:ext>
            </a:extLst>
          </p:cNvPr>
          <p:cNvSpPr txBox="1"/>
          <p:nvPr/>
        </p:nvSpPr>
        <p:spPr>
          <a:xfrm>
            <a:off x="6457137" y="2236188"/>
            <a:ext cx="2077267" cy="507831"/>
          </a:xfrm>
          <a:prstGeom prst="rect">
            <a:avLst/>
          </a:prstGeom>
          <a:noFill/>
        </p:spPr>
        <p:txBody>
          <a:bodyPr wrap="square" rtlCol="0">
            <a:spAutoFit/>
          </a:bodyPr>
          <a:lstStyle/>
          <a:p>
            <a:r>
              <a:rPr lang="en-US" sz="2400" dirty="0">
                <a:latin typeface="Aptos" panose="020B0004020202020204" pitchFamily="34" charset="0"/>
              </a:rPr>
              <a:t>Deductible</a:t>
            </a:r>
            <a:r>
              <a:rPr lang="en-US" dirty="0"/>
              <a:t> </a:t>
            </a:r>
          </a:p>
        </p:txBody>
      </p:sp>
      <p:sp>
        <p:nvSpPr>
          <p:cNvPr id="4" name="TextBox 3">
            <a:extLst>
              <a:ext uri="{FF2B5EF4-FFF2-40B4-BE49-F238E27FC236}">
                <a16:creationId xmlns:a16="http://schemas.microsoft.com/office/drawing/2014/main" id="{AC85BC13-75A6-B689-B23D-714C24B77AF2}"/>
              </a:ext>
            </a:extLst>
          </p:cNvPr>
          <p:cNvSpPr txBox="1"/>
          <p:nvPr/>
        </p:nvSpPr>
        <p:spPr>
          <a:xfrm>
            <a:off x="6154355" y="3083557"/>
            <a:ext cx="2721528" cy="461665"/>
          </a:xfrm>
          <a:prstGeom prst="rect">
            <a:avLst/>
          </a:prstGeom>
          <a:noFill/>
        </p:spPr>
        <p:txBody>
          <a:bodyPr wrap="square" rtlCol="0">
            <a:spAutoFit/>
          </a:bodyPr>
          <a:lstStyle/>
          <a:p>
            <a:r>
              <a:rPr lang="en-US" sz="2400" dirty="0">
                <a:latin typeface="Aptos" panose="020B0004020202020204" pitchFamily="34" charset="0"/>
              </a:rPr>
              <a:t>Co-Insurance</a:t>
            </a:r>
          </a:p>
        </p:txBody>
      </p:sp>
      <p:sp>
        <p:nvSpPr>
          <p:cNvPr id="6" name="TextBox 5">
            <a:extLst>
              <a:ext uri="{FF2B5EF4-FFF2-40B4-BE49-F238E27FC236}">
                <a16:creationId xmlns:a16="http://schemas.microsoft.com/office/drawing/2014/main" id="{2644521F-22CD-8EDA-F3AA-008EF6296489}"/>
              </a:ext>
            </a:extLst>
          </p:cNvPr>
          <p:cNvSpPr txBox="1"/>
          <p:nvPr/>
        </p:nvSpPr>
        <p:spPr>
          <a:xfrm>
            <a:off x="5597691" y="3855212"/>
            <a:ext cx="3151163" cy="461665"/>
          </a:xfrm>
          <a:prstGeom prst="rect">
            <a:avLst/>
          </a:prstGeom>
          <a:noFill/>
        </p:spPr>
        <p:txBody>
          <a:bodyPr wrap="square" rtlCol="0">
            <a:spAutoFit/>
          </a:bodyPr>
          <a:lstStyle/>
          <a:p>
            <a:r>
              <a:rPr lang="en-US" sz="2400" dirty="0">
                <a:latin typeface="Aptos" panose="020B0004020202020204" pitchFamily="34" charset="0"/>
              </a:rPr>
              <a:t>Emergency Room </a:t>
            </a:r>
          </a:p>
        </p:txBody>
      </p:sp>
      <p:sp>
        <p:nvSpPr>
          <p:cNvPr id="7" name="TextBox 6">
            <a:extLst>
              <a:ext uri="{FF2B5EF4-FFF2-40B4-BE49-F238E27FC236}">
                <a16:creationId xmlns:a16="http://schemas.microsoft.com/office/drawing/2014/main" id="{C0828A1A-3342-91F9-00CE-F25129F70EBC}"/>
              </a:ext>
            </a:extLst>
          </p:cNvPr>
          <p:cNvSpPr txBox="1"/>
          <p:nvPr/>
        </p:nvSpPr>
        <p:spPr>
          <a:xfrm>
            <a:off x="3168532" y="4673033"/>
            <a:ext cx="5089570" cy="461665"/>
          </a:xfrm>
          <a:prstGeom prst="rect">
            <a:avLst/>
          </a:prstGeom>
          <a:noFill/>
        </p:spPr>
        <p:txBody>
          <a:bodyPr wrap="square" rtlCol="0">
            <a:spAutoFit/>
          </a:bodyPr>
          <a:lstStyle/>
          <a:p>
            <a:r>
              <a:rPr lang="en-US" sz="2400" dirty="0">
                <a:latin typeface="Aptos" panose="020B0004020202020204" pitchFamily="34" charset="0"/>
              </a:rPr>
              <a:t>Inpatient Hospital/Outpatient Facility </a:t>
            </a:r>
          </a:p>
        </p:txBody>
      </p:sp>
      <p:sp>
        <p:nvSpPr>
          <p:cNvPr id="8" name="TextBox 7">
            <a:extLst>
              <a:ext uri="{FF2B5EF4-FFF2-40B4-BE49-F238E27FC236}">
                <a16:creationId xmlns:a16="http://schemas.microsoft.com/office/drawing/2014/main" id="{AF20D1CA-28A4-2573-B016-7C7DF0DB0822}"/>
              </a:ext>
            </a:extLst>
          </p:cNvPr>
          <p:cNvSpPr txBox="1"/>
          <p:nvPr/>
        </p:nvSpPr>
        <p:spPr>
          <a:xfrm>
            <a:off x="6431907" y="5455962"/>
            <a:ext cx="2166424" cy="461665"/>
          </a:xfrm>
          <a:prstGeom prst="rect">
            <a:avLst/>
          </a:prstGeom>
          <a:noFill/>
        </p:spPr>
        <p:txBody>
          <a:bodyPr wrap="square" rtlCol="0">
            <a:spAutoFit/>
          </a:bodyPr>
          <a:lstStyle/>
          <a:p>
            <a:r>
              <a:rPr lang="en-US" sz="2400" dirty="0">
                <a:latin typeface="Aptos" panose="020B0004020202020204" pitchFamily="34" charset="0"/>
              </a:rPr>
              <a:t>Urgent Care </a:t>
            </a:r>
          </a:p>
        </p:txBody>
      </p:sp>
      <p:sp>
        <p:nvSpPr>
          <p:cNvPr id="9" name="TextBox 8">
            <a:extLst>
              <a:ext uri="{FF2B5EF4-FFF2-40B4-BE49-F238E27FC236}">
                <a16:creationId xmlns:a16="http://schemas.microsoft.com/office/drawing/2014/main" id="{FD825D27-0618-E88E-4C52-6151DB2D1B74}"/>
              </a:ext>
            </a:extLst>
          </p:cNvPr>
          <p:cNvSpPr txBox="1"/>
          <p:nvPr/>
        </p:nvSpPr>
        <p:spPr>
          <a:xfrm>
            <a:off x="6601877" y="6277238"/>
            <a:ext cx="2433711" cy="507831"/>
          </a:xfrm>
          <a:prstGeom prst="rect">
            <a:avLst/>
          </a:prstGeom>
          <a:noFill/>
        </p:spPr>
        <p:txBody>
          <a:bodyPr wrap="square" rtlCol="0">
            <a:spAutoFit/>
          </a:bodyPr>
          <a:lstStyle/>
          <a:p>
            <a:r>
              <a:rPr lang="en-US" sz="2400" dirty="0">
                <a:latin typeface="Aptos" panose="020B0004020202020204" pitchFamily="34" charset="0"/>
              </a:rPr>
              <a:t>Telehealth</a:t>
            </a:r>
            <a:r>
              <a:rPr lang="en-US" dirty="0">
                <a:latin typeface="Aptos" panose="020B0004020202020204" pitchFamily="34" charset="0"/>
              </a:rPr>
              <a:t> </a:t>
            </a:r>
          </a:p>
        </p:txBody>
      </p:sp>
      <p:sp>
        <p:nvSpPr>
          <p:cNvPr id="10" name="TextBox 9">
            <a:extLst>
              <a:ext uri="{FF2B5EF4-FFF2-40B4-BE49-F238E27FC236}">
                <a16:creationId xmlns:a16="http://schemas.microsoft.com/office/drawing/2014/main" id="{2C047079-A4B0-2027-72E5-F250CC0E7808}"/>
              </a:ext>
            </a:extLst>
          </p:cNvPr>
          <p:cNvSpPr txBox="1"/>
          <p:nvPr/>
        </p:nvSpPr>
        <p:spPr>
          <a:xfrm>
            <a:off x="6727340" y="7558637"/>
            <a:ext cx="1758461" cy="507831"/>
          </a:xfrm>
          <a:prstGeom prst="rect">
            <a:avLst/>
          </a:prstGeom>
          <a:noFill/>
        </p:spPr>
        <p:txBody>
          <a:bodyPr wrap="square" rtlCol="0">
            <a:spAutoFit/>
          </a:bodyPr>
          <a:lstStyle/>
          <a:p>
            <a:r>
              <a:rPr lang="en-US" sz="2400" dirty="0">
                <a:latin typeface="Aptos" panose="020B0004020202020204" pitchFamily="34" charset="0"/>
              </a:rPr>
              <a:t>Pharmacy</a:t>
            </a:r>
            <a:r>
              <a:rPr lang="en-US" dirty="0">
                <a:latin typeface="Aptos" panose="020B0004020202020204" pitchFamily="34" charset="0"/>
              </a:rPr>
              <a:t> </a:t>
            </a:r>
          </a:p>
        </p:txBody>
      </p:sp>
      <p:sp>
        <p:nvSpPr>
          <p:cNvPr id="11" name="TextBox 10">
            <a:extLst>
              <a:ext uri="{FF2B5EF4-FFF2-40B4-BE49-F238E27FC236}">
                <a16:creationId xmlns:a16="http://schemas.microsoft.com/office/drawing/2014/main" id="{3D7025BA-4130-1C93-CC3B-CEF78BA0B613}"/>
              </a:ext>
            </a:extLst>
          </p:cNvPr>
          <p:cNvSpPr txBox="1"/>
          <p:nvPr/>
        </p:nvSpPr>
        <p:spPr>
          <a:xfrm>
            <a:off x="6046157" y="8868838"/>
            <a:ext cx="2657543" cy="461665"/>
          </a:xfrm>
          <a:prstGeom prst="rect">
            <a:avLst/>
          </a:prstGeom>
          <a:noFill/>
        </p:spPr>
        <p:txBody>
          <a:bodyPr wrap="square" rtlCol="0">
            <a:spAutoFit/>
          </a:bodyPr>
          <a:lstStyle/>
          <a:p>
            <a:r>
              <a:rPr lang="en-US" sz="2400" dirty="0">
                <a:latin typeface="Aptos" panose="020B0004020202020204" pitchFamily="34" charset="0"/>
              </a:rPr>
              <a:t>Preventive Care </a:t>
            </a:r>
          </a:p>
        </p:txBody>
      </p:sp>
      <p:sp>
        <p:nvSpPr>
          <p:cNvPr id="13" name="TextBox 12">
            <a:extLst>
              <a:ext uri="{FF2B5EF4-FFF2-40B4-BE49-F238E27FC236}">
                <a16:creationId xmlns:a16="http://schemas.microsoft.com/office/drawing/2014/main" id="{185E7AE0-EBE9-4119-CA1A-375D52D5F7A5}"/>
              </a:ext>
            </a:extLst>
          </p:cNvPr>
          <p:cNvSpPr txBox="1"/>
          <p:nvPr/>
        </p:nvSpPr>
        <p:spPr>
          <a:xfrm>
            <a:off x="5063422" y="9636457"/>
            <a:ext cx="3812461" cy="461665"/>
          </a:xfrm>
          <a:prstGeom prst="rect">
            <a:avLst/>
          </a:prstGeom>
          <a:noFill/>
        </p:spPr>
        <p:txBody>
          <a:bodyPr wrap="square" rtlCol="0">
            <a:spAutoFit/>
          </a:bodyPr>
          <a:lstStyle/>
          <a:p>
            <a:r>
              <a:rPr lang="en-US" sz="2400" dirty="0">
                <a:latin typeface="Aptos" panose="020B0004020202020204" pitchFamily="34" charset="0"/>
              </a:rPr>
              <a:t>Out of Pocket Maximum </a:t>
            </a:r>
          </a:p>
        </p:txBody>
      </p:sp>
      <p:sp>
        <p:nvSpPr>
          <p:cNvPr id="5" name="TextBox 4">
            <a:extLst>
              <a:ext uri="{FF2B5EF4-FFF2-40B4-BE49-F238E27FC236}">
                <a16:creationId xmlns:a16="http://schemas.microsoft.com/office/drawing/2014/main" id="{AA3D2A6D-20BE-6205-860A-2B027F724074}"/>
              </a:ext>
            </a:extLst>
          </p:cNvPr>
          <p:cNvSpPr txBox="1"/>
          <p:nvPr/>
        </p:nvSpPr>
        <p:spPr>
          <a:xfrm>
            <a:off x="562879" y="69601"/>
            <a:ext cx="17331397" cy="1569660"/>
          </a:xfrm>
          <a:prstGeom prst="rect">
            <a:avLst/>
          </a:prstGeom>
          <a:noFill/>
        </p:spPr>
        <p:txBody>
          <a:bodyPr wrap="square" rtlCol="0">
            <a:spAutoFit/>
          </a:bodyPr>
          <a:lstStyle/>
          <a:p>
            <a:pPr algn="ctr"/>
            <a:r>
              <a:rPr lang="en-US" sz="2400" b="1" dirty="0">
                <a:latin typeface="Aptos" panose="020B0004020202020204" pitchFamily="34" charset="0"/>
              </a:rPr>
              <a:t>Ohio Wesleyan University Offers One Medical Plan: Aetna Choice Plus which has two different cost design structure </a:t>
            </a:r>
          </a:p>
          <a:p>
            <a:pPr algn="ctr"/>
            <a:endParaRPr lang="en-US" sz="2400" b="1" dirty="0">
              <a:latin typeface="Aptos" panose="020B0004020202020204" pitchFamily="34" charset="0"/>
            </a:endParaRPr>
          </a:p>
          <a:p>
            <a:pPr algn="ctr"/>
            <a:r>
              <a:rPr lang="en-US" sz="2400" b="1" dirty="0">
                <a:latin typeface="Aptos" panose="020B0004020202020204" pitchFamily="34" charset="0"/>
              </a:rPr>
              <a:t>Medical Plan Highlights: #1 PPO Plan Design (Closed Plan)</a:t>
            </a:r>
          </a:p>
          <a:p>
            <a:pPr algn="ctr"/>
            <a:r>
              <a:rPr lang="en-US" sz="2400" b="1" dirty="0">
                <a:latin typeface="Aptos" panose="020B0004020202020204" pitchFamily="34" charset="0"/>
              </a:rPr>
              <a:t>#2 HDHP HSA Plan Design</a:t>
            </a:r>
          </a:p>
        </p:txBody>
      </p:sp>
      <p:pic>
        <p:nvPicPr>
          <p:cNvPr id="14" name="Picture 13">
            <a:extLst>
              <a:ext uri="{FF2B5EF4-FFF2-40B4-BE49-F238E27FC236}">
                <a16:creationId xmlns:a16="http://schemas.microsoft.com/office/drawing/2014/main" id="{4640BAB9-50AD-F369-F8F4-46907DF71481}"/>
              </a:ext>
            </a:extLst>
          </p:cNvPr>
          <p:cNvPicPr>
            <a:picLocks noChangeAspect="1"/>
          </p:cNvPicPr>
          <p:nvPr/>
        </p:nvPicPr>
        <p:blipFill>
          <a:blip r:embed="rId7"/>
          <a:stretch>
            <a:fillRect/>
          </a:stretch>
        </p:blipFill>
        <p:spPr>
          <a:xfrm>
            <a:off x="97202" y="8718928"/>
            <a:ext cx="3883380" cy="1569660"/>
          </a:xfrm>
          <a:prstGeom prst="rect">
            <a:avLst/>
          </a:prstGeom>
        </p:spPr>
      </p:pic>
    </p:spTree>
    <p:extLst>
      <p:ext uri="{BB962C8B-B14F-4D97-AF65-F5344CB8AC3E}">
        <p14:creationId xmlns:p14="http://schemas.microsoft.com/office/powerpoint/2010/main" val="236105548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5D9CA4-DC6F-1DE9-E192-C46B182E6C01}"/>
              </a:ext>
            </a:extLst>
          </p:cNvPr>
          <p:cNvSpPr/>
          <p:nvPr/>
        </p:nvSpPr>
        <p:spPr>
          <a:xfrm>
            <a:off x="0" y="0"/>
            <a:ext cx="18288000" cy="5816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364379" y="345681"/>
            <a:ext cx="13559243" cy="1017202"/>
          </a:xfrm>
          <a:prstGeom prst="rect">
            <a:avLst/>
          </a:prstGeom>
          <a:noFill/>
        </p:spPr>
        <p:txBody>
          <a:bodyPr wrap="square" rtlCol="0">
            <a:spAutoFit/>
          </a:bodyPr>
          <a:lstStyle/>
          <a:p>
            <a:pPr algn="ctr">
              <a:lnSpc>
                <a:spcPts val="7400"/>
              </a:lnSpc>
            </a:pPr>
            <a:r>
              <a:rPr lang="en-US" sz="6000" dirty="0">
                <a:solidFill>
                  <a:schemeClr val="tx1">
                    <a:lumMod val="75000"/>
                    <a:lumOff val="25000"/>
                  </a:schemeClr>
                </a:solidFill>
                <a:latin typeface="Aptos" panose="020B0004020202020204" pitchFamily="34" charset="0"/>
              </a:rPr>
              <a:t>PPO Plan Design Overview </a:t>
            </a:r>
          </a:p>
        </p:txBody>
      </p:sp>
      <p:sp>
        <p:nvSpPr>
          <p:cNvPr id="11" name="TextBox 10"/>
          <p:cNvSpPr txBox="1"/>
          <p:nvPr/>
        </p:nvSpPr>
        <p:spPr>
          <a:xfrm>
            <a:off x="11259839" y="6587973"/>
            <a:ext cx="5999462" cy="2585323"/>
          </a:xfrm>
          <a:prstGeom prst="rect">
            <a:avLst/>
          </a:prstGeom>
          <a:noFill/>
        </p:spPr>
        <p:txBody>
          <a:bodyPr wrap="square" rtlCol="0">
            <a:spAutoFit/>
          </a:bodyPr>
          <a:lstStyle/>
          <a:p>
            <a:pPr marR="0">
              <a:spcBef>
                <a:spcPts val="0"/>
              </a:spcBef>
              <a:spcAft>
                <a:spcPts val="0"/>
              </a:spcAft>
            </a:pPr>
            <a:r>
              <a:rPr lang="en-US" sz="1800" dirty="0">
                <a:latin typeface="Aptos" panose="020B0004020202020204" pitchFamily="34" charset="0"/>
              </a:rPr>
              <a:t>Things to Consider:</a:t>
            </a:r>
          </a:p>
          <a:p>
            <a:pPr marL="285750" marR="0" indent="-285750">
              <a:spcBef>
                <a:spcPts val="0"/>
              </a:spcBef>
              <a:spcAft>
                <a:spcPts val="0"/>
              </a:spcAft>
              <a:buFont typeface="Arial" panose="020B0604020202020204" pitchFamily="34" charset="0"/>
              <a:buChar char="•"/>
            </a:pP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Aptos" panose="020B0004020202020204" pitchFamily="34" charset="0"/>
                <a:ea typeface="Times New Roman" panose="02020603050405020304" pitchFamily="18" charset="0"/>
                <a:cs typeface="Aptos" panose="020B0004020202020204" pitchFamily="34" charset="0"/>
              </a:rPr>
              <a:t>Higher Cost of monthly premiums on PPO plan design compared to the HDHP/HSA.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Aptos" panose="020B0004020202020204" pitchFamily="34" charset="0"/>
                <a:ea typeface="Times New Roman" panose="02020603050405020304" pitchFamily="18" charset="0"/>
                <a:cs typeface="Aptos" panose="020B0004020202020204" pitchFamily="34" charset="0"/>
              </a:rPr>
              <a:t>Significant Savings of monthly premiums if convert to High Deductible plan with HSA</a:t>
            </a:r>
            <a:r>
              <a:rPr lang="en-US" sz="1800" dirty="0">
                <a:latin typeface="Aptos" panose="020B0004020202020204" pitchFamily="34" charset="0"/>
                <a:ea typeface="Times New Roman" panose="02020603050405020304" pitchFamily="18" charset="0"/>
                <a:cs typeface="Aptos" panose="020B0004020202020204" pitchFamily="34" charset="0"/>
              </a:rPr>
              <a:t> </a:t>
            </a:r>
          </a:p>
          <a:p>
            <a:pPr marL="971550" lvl="1" indent="-285750">
              <a:buFont typeface="Arial" panose="020B0604020202020204" pitchFamily="34" charset="0"/>
              <a:buChar char="•"/>
            </a:pPr>
            <a:r>
              <a:rPr lang="en-US" sz="1800" dirty="0">
                <a:latin typeface="Aptos" panose="020B0004020202020204" pitchFamily="34" charset="0"/>
                <a:ea typeface="Times New Roman" panose="02020603050405020304" pitchFamily="18" charset="0"/>
                <a:cs typeface="Aptos" panose="020B0004020202020204" pitchFamily="34" charset="0"/>
              </a:rPr>
              <a:t>Plus,</a:t>
            </a:r>
            <a:r>
              <a:rPr lang="en-US" sz="1800" dirty="0">
                <a:effectLst/>
                <a:latin typeface="Aptos" panose="020B0004020202020204" pitchFamily="34" charset="0"/>
                <a:ea typeface="Times New Roman" panose="02020603050405020304" pitchFamily="18" charset="0"/>
                <a:cs typeface="Aptos" panose="020B0004020202020204" pitchFamily="34" charset="0"/>
              </a:rPr>
              <a:t> HSA contributions from the University</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US" sz="1800" dirty="0">
                <a:latin typeface="Aptos" panose="020B0004020202020204" pitchFamily="34" charset="0"/>
              </a:rPr>
              <a:t>To assist with selecting your plan there is a </a:t>
            </a:r>
            <a:r>
              <a:rPr lang="en-US" sz="1800" b="1" dirty="0">
                <a:latin typeface="Aptos" panose="020B0004020202020204" pitchFamily="34" charset="0"/>
              </a:rPr>
              <a:t>Decision Support Tool available. Please see page 12. </a:t>
            </a:r>
          </a:p>
        </p:txBody>
      </p:sp>
      <p:sp>
        <p:nvSpPr>
          <p:cNvPr id="13" name="Прямоугольник 3"/>
          <p:cNvSpPr/>
          <p:nvPr/>
        </p:nvSpPr>
        <p:spPr>
          <a:xfrm>
            <a:off x="7051506" y="2291085"/>
            <a:ext cx="3874169" cy="34503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a:extLst>
              <a:ext uri="{FF2B5EF4-FFF2-40B4-BE49-F238E27FC236}">
                <a16:creationId xmlns:a16="http://schemas.microsoft.com/office/drawing/2014/main" id="{689411C2-CC80-BBCD-DFFA-98AECF6CFA5D}"/>
              </a:ext>
            </a:extLst>
          </p:cNvPr>
          <p:cNvSpPr txBox="1"/>
          <p:nvPr/>
        </p:nvSpPr>
        <p:spPr>
          <a:xfrm>
            <a:off x="7051505" y="4954313"/>
            <a:ext cx="3874169" cy="523220"/>
          </a:xfrm>
          <a:prstGeom prst="rect">
            <a:avLst/>
          </a:prstGeom>
          <a:noFill/>
        </p:spPr>
        <p:txBody>
          <a:bodyPr wrap="square" rtlCol="0">
            <a:spAutoFit/>
          </a:bodyPr>
          <a:lstStyle/>
          <a:p>
            <a:pPr algn="ctr"/>
            <a:r>
              <a:rPr lang="en-US" sz="2800" dirty="0">
                <a:latin typeface="Aptos" panose="020B0004020202020204" pitchFamily="34" charset="0"/>
                <a:ea typeface="Roboto Medium" panose="02000000000000000000" pitchFamily="2" charset="0"/>
                <a:cs typeface="Roboto Medium" panose="02000000000000000000" pitchFamily="2" charset="0"/>
              </a:rPr>
              <a:t>PPO</a:t>
            </a:r>
          </a:p>
        </p:txBody>
      </p:sp>
      <p:pic>
        <p:nvPicPr>
          <p:cNvPr id="8" name="Picture 7" descr="Icon&#10;&#10;Description automatically generated">
            <a:extLst>
              <a:ext uri="{FF2B5EF4-FFF2-40B4-BE49-F238E27FC236}">
                <a16:creationId xmlns:a16="http://schemas.microsoft.com/office/drawing/2014/main" id="{6A21CD2D-ACA6-AB6F-BA70-37733366B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089" y="2772188"/>
            <a:ext cx="1651000" cy="2032000"/>
          </a:xfrm>
          <a:prstGeom prst="rect">
            <a:avLst/>
          </a:prstGeom>
        </p:spPr>
      </p:pic>
      <p:graphicFrame>
        <p:nvGraphicFramePr>
          <p:cNvPr id="15" name="Table 22">
            <a:extLst>
              <a:ext uri="{FF2B5EF4-FFF2-40B4-BE49-F238E27FC236}">
                <a16:creationId xmlns:a16="http://schemas.microsoft.com/office/drawing/2014/main" id="{25F4B4DC-8A93-C92A-D2E6-09047542B229}"/>
              </a:ext>
            </a:extLst>
          </p:cNvPr>
          <p:cNvGraphicFramePr>
            <a:graphicFrameLocks noGrp="1"/>
          </p:cNvGraphicFramePr>
          <p:nvPr>
            <p:extLst>
              <p:ext uri="{D42A27DB-BD31-4B8C-83A1-F6EECF244321}">
                <p14:modId xmlns:p14="http://schemas.microsoft.com/office/powerpoint/2010/main" val="826836808"/>
              </p:ext>
            </p:extLst>
          </p:nvPr>
        </p:nvGraphicFramePr>
        <p:xfrm>
          <a:off x="1028699" y="6162281"/>
          <a:ext cx="7347858" cy="3596258"/>
        </p:xfrm>
        <a:graphic>
          <a:graphicData uri="http://schemas.openxmlformats.org/drawingml/2006/table">
            <a:tbl>
              <a:tblPr firstRow="1" bandRow="1">
                <a:tableStyleId>{5C22544A-7EE6-4342-B048-85BDC9FD1C3A}</a:tableStyleId>
              </a:tblPr>
              <a:tblGrid>
                <a:gridCol w="3949237">
                  <a:extLst>
                    <a:ext uri="{9D8B030D-6E8A-4147-A177-3AD203B41FA5}">
                      <a16:colId xmlns:a16="http://schemas.microsoft.com/office/drawing/2014/main" val="2487348262"/>
                    </a:ext>
                  </a:extLst>
                </a:gridCol>
                <a:gridCol w="3398621">
                  <a:extLst>
                    <a:ext uri="{9D8B030D-6E8A-4147-A177-3AD203B41FA5}">
                      <a16:colId xmlns:a16="http://schemas.microsoft.com/office/drawing/2014/main" val="4258822394"/>
                    </a:ext>
                  </a:extLst>
                </a:gridCol>
              </a:tblGrid>
              <a:tr h="1185080">
                <a:tc>
                  <a:txBody>
                    <a:bodyPr/>
                    <a:lstStyle/>
                    <a:p>
                      <a:pPr algn="ctr"/>
                      <a:endParaRPr lang="en-US" sz="2400" dirty="0">
                        <a:solidFill>
                          <a:schemeClr val="tx1"/>
                        </a:solidFill>
                        <a:latin typeface="Aptos" panose="020B0004020202020204" pitchFamily="34" charset="0"/>
                      </a:endParaRPr>
                    </a:p>
                  </a:txBody>
                  <a:tcPr anchor="ctr">
                    <a:solidFill>
                      <a:schemeClr val="bg1">
                        <a:lumMod val="85000"/>
                      </a:schemeClr>
                    </a:solidFill>
                  </a:tcPr>
                </a:tc>
                <a:tc>
                  <a:txBody>
                    <a:bodyPr/>
                    <a:lstStyle/>
                    <a:p>
                      <a:pPr algn="ctr"/>
                      <a:r>
                        <a:rPr lang="en-US" sz="2400" dirty="0">
                          <a:solidFill>
                            <a:schemeClr val="tx1"/>
                          </a:solidFill>
                          <a:latin typeface="Aptos" panose="020B0004020202020204" pitchFamily="34" charset="0"/>
                        </a:rPr>
                        <a:t>PPO</a:t>
                      </a:r>
                    </a:p>
                  </a:txBody>
                  <a:tcPr anchor="ctr">
                    <a:solidFill>
                      <a:schemeClr val="bg1">
                        <a:lumMod val="85000"/>
                      </a:schemeClr>
                    </a:solidFill>
                  </a:tcPr>
                </a:tc>
                <a:extLst>
                  <a:ext uri="{0D108BD9-81ED-4DB2-BD59-A6C34878D82A}">
                    <a16:rowId xmlns:a16="http://schemas.microsoft.com/office/drawing/2014/main" val="1368527085"/>
                  </a:ext>
                </a:extLst>
              </a:tr>
              <a:tr h="1226098">
                <a:tc>
                  <a:txBody>
                    <a:bodyPr/>
                    <a:lstStyle/>
                    <a:p>
                      <a:pPr algn="ctr"/>
                      <a:r>
                        <a:rPr lang="en-US" sz="2400" dirty="0">
                          <a:latin typeface="Aptos" panose="020B0004020202020204" pitchFamily="34" charset="0"/>
                        </a:rPr>
                        <a:t>Deductible</a:t>
                      </a:r>
                    </a:p>
                  </a:txBody>
                  <a:tcPr anchor="ctr">
                    <a:solidFill>
                      <a:schemeClr val="bg1">
                        <a:lumMod val="85000"/>
                      </a:schemeClr>
                    </a:solidFill>
                  </a:tcPr>
                </a:tc>
                <a:tc>
                  <a:txBody>
                    <a:bodyPr/>
                    <a:lstStyle/>
                    <a:p>
                      <a:pPr algn="ctr"/>
                      <a:r>
                        <a:rPr lang="en-US" sz="2400" dirty="0">
                          <a:solidFill>
                            <a:schemeClr val="tx1"/>
                          </a:solidFill>
                          <a:latin typeface="Aptos" panose="020B0004020202020204" pitchFamily="34" charset="0"/>
                        </a:rPr>
                        <a:t>$1,000 Ind / $2,000 Fam </a:t>
                      </a:r>
                    </a:p>
                  </a:txBody>
                  <a:tcPr anchor="ctr">
                    <a:solidFill>
                      <a:schemeClr val="bg1">
                        <a:lumMod val="85000"/>
                      </a:schemeClr>
                    </a:solidFill>
                  </a:tcPr>
                </a:tc>
                <a:extLst>
                  <a:ext uri="{0D108BD9-81ED-4DB2-BD59-A6C34878D82A}">
                    <a16:rowId xmlns:a16="http://schemas.microsoft.com/office/drawing/2014/main" val="374914282"/>
                  </a:ext>
                </a:extLst>
              </a:tr>
              <a:tr h="1185080">
                <a:tc>
                  <a:txBody>
                    <a:bodyPr/>
                    <a:lstStyle/>
                    <a:p>
                      <a:pPr algn="ctr"/>
                      <a:r>
                        <a:rPr lang="en-US" sz="2400" dirty="0">
                          <a:latin typeface="Aptos" panose="020B0004020202020204" pitchFamily="34" charset="0"/>
                        </a:rPr>
                        <a:t>Health Savings Account (HSA) Eligible</a:t>
                      </a:r>
                    </a:p>
                  </a:txBody>
                  <a:tcPr anchor="ctr">
                    <a:solidFill>
                      <a:schemeClr val="bg1">
                        <a:lumMod val="85000"/>
                      </a:schemeClr>
                    </a:solidFill>
                  </a:tcPr>
                </a:tc>
                <a:tc>
                  <a:txBody>
                    <a:bodyPr/>
                    <a:lstStyle/>
                    <a:p>
                      <a:pPr algn="ctr"/>
                      <a:r>
                        <a:rPr lang="en-US" sz="2400" dirty="0">
                          <a:solidFill>
                            <a:schemeClr val="tx1"/>
                          </a:solidFill>
                          <a:latin typeface="Aptos" panose="020B0004020202020204" pitchFamily="34" charset="0"/>
                        </a:rPr>
                        <a:t>No</a:t>
                      </a:r>
                    </a:p>
                  </a:txBody>
                  <a:tcPr anchor="ctr">
                    <a:solidFill>
                      <a:schemeClr val="bg1">
                        <a:lumMod val="85000"/>
                      </a:schemeClr>
                    </a:solidFill>
                  </a:tcPr>
                </a:tc>
                <a:extLst>
                  <a:ext uri="{0D108BD9-81ED-4DB2-BD59-A6C34878D82A}">
                    <a16:rowId xmlns:a16="http://schemas.microsoft.com/office/drawing/2014/main" val="2996055284"/>
                  </a:ext>
                </a:extLst>
              </a:tr>
            </a:tbl>
          </a:graphicData>
        </a:graphic>
      </p:graphicFrame>
      <p:pic>
        <p:nvPicPr>
          <p:cNvPr id="30" name="Picture 29" descr="Icon&#10;&#10;Description automatically generated">
            <a:extLst>
              <a:ext uri="{FF2B5EF4-FFF2-40B4-BE49-F238E27FC236}">
                <a16:creationId xmlns:a16="http://schemas.microsoft.com/office/drawing/2014/main" id="{DAEBD8C4-F4CB-5D74-A434-D5B1D54C4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125" y="7027168"/>
            <a:ext cx="1733550" cy="1704292"/>
          </a:xfrm>
          <a:prstGeom prst="rect">
            <a:avLst/>
          </a:prstGeom>
        </p:spPr>
      </p:pic>
    </p:spTree>
    <p:extLst>
      <p:ext uri="{BB962C8B-B14F-4D97-AF65-F5344CB8AC3E}">
        <p14:creationId xmlns:p14="http://schemas.microsoft.com/office/powerpoint/2010/main" val="29087634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2424"/>
            <a:ext cx="18288000" cy="917752"/>
          </a:xfrm>
          <a:prstGeom prst="rect">
            <a:avLst/>
          </a:prstGeom>
          <a:noFill/>
        </p:spPr>
        <p:txBody>
          <a:bodyPr wrap="square" rtlCol="0">
            <a:spAutoFit/>
          </a:bodyPr>
          <a:lstStyle/>
          <a:p>
            <a:pPr algn="ctr">
              <a:lnSpc>
                <a:spcPts val="7400"/>
              </a:lnSpc>
            </a:pPr>
            <a:r>
              <a:rPr lang="en-US" sz="3200" b="1" dirty="0">
                <a:solidFill>
                  <a:schemeClr val="tx1">
                    <a:lumMod val="75000"/>
                    <a:lumOff val="25000"/>
                  </a:schemeClr>
                </a:solidFill>
                <a:latin typeface="Aptos" panose="020B0004020202020204" pitchFamily="34" charset="0"/>
              </a:rPr>
              <a:t>Medical Plan Highlights: </a:t>
            </a:r>
            <a:r>
              <a:rPr lang="en-US" sz="3200" b="1" dirty="0">
                <a:latin typeface="Aptos" panose="020B0004020202020204" pitchFamily="34" charset="0"/>
              </a:rPr>
              <a:t>#2 High Deductible Health Plan w/Health Savings Account </a:t>
            </a:r>
          </a:p>
        </p:txBody>
      </p:sp>
      <p:pic>
        <p:nvPicPr>
          <p:cNvPr id="61" name="Picture 60" descr="Application&#10;&#10;Description automatically generated">
            <a:extLst>
              <a:ext uri="{FF2B5EF4-FFF2-40B4-BE49-F238E27FC236}">
                <a16:creationId xmlns:a16="http://schemas.microsoft.com/office/drawing/2014/main" id="{2D4FA768-8DB4-9A37-8F83-8EC81D2CD9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600" b="70687"/>
          <a:stretch/>
        </p:blipFill>
        <p:spPr>
          <a:xfrm>
            <a:off x="8362634" y="1618852"/>
            <a:ext cx="672133" cy="668665"/>
          </a:xfrm>
          <a:prstGeom prst="rect">
            <a:avLst/>
          </a:prstGeom>
        </p:spPr>
      </p:pic>
      <p:pic>
        <p:nvPicPr>
          <p:cNvPr id="63" name="Picture 62" descr="Application&#10;&#10;Description automatically generated">
            <a:extLst>
              <a:ext uri="{FF2B5EF4-FFF2-40B4-BE49-F238E27FC236}">
                <a16:creationId xmlns:a16="http://schemas.microsoft.com/office/drawing/2014/main" id="{A9DB97BB-AE81-649E-D3F6-0495202158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39" r="65861" b="70687"/>
          <a:stretch/>
        </p:blipFill>
        <p:spPr>
          <a:xfrm>
            <a:off x="8376789" y="2410127"/>
            <a:ext cx="672133" cy="668665"/>
          </a:xfrm>
          <a:prstGeom prst="rect">
            <a:avLst/>
          </a:prstGeom>
        </p:spPr>
      </p:pic>
      <p:pic>
        <p:nvPicPr>
          <p:cNvPr id="64" name="Picture 63" descr="Application&#10;&#10;Description automatically generated">
            <a:extLst>
              <a:ext uri="{FF2B5EF4-FFF2-40B4-BE49-F238E27FC236}">
                <a16:creationId xmlns:a16="http://schemas.microsoft.com/office/drawing/2014/main" id="{6BF920D0-D976-EA75-4637-3D61C9CCFD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522" t="-1785" r="23078" b="72472"/>
          <a:stretch/>
        </p:blipFill>
        <p:spPr>
          <a:xfrm>
            <a:off x="8376790" y="3394467"/>
            <a:ext cx="672133" cy="668665"/>
          </a:xfrm>
          <a:prstGeom prst="rect">
            <a:avLst/>
          </a:prstGeom>
        </p:spPr>
      </p:pic>
      <p:pic>
        <p:nvPicPr>
          <p:cNvPr id="65" name="Picture 64" descr="Application&#10;&#10;Description automatically generated">
            <a:extLst>
              <a:ext uri="{FF2B5EF4-FFF2-40B4-BE49-F238E27FC236}">
                <a16:creationId xmlns:a16="http://schemas.microsoft.com/office/drawing/2014/main" id="{72E9B39B-8B2F-6A5B-0858-399B52B460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491" t="-1785" r="45109" b="72472"/>
          <a:stretch/>
        </p:blipFill>
        <p:spPr>
          <a:xfrm>
            <a:off x="8362634" y="4190447"/>
            <a:ext cx="672133" cy="668665"/>
          </a:xfrm>
          <a:prstGeom prst="rect">
            <a:avLst/>
          </a:prstGeom>
        </p:spPr>
      </p:pic>
      <p:pic>
        <p:nvPicPr>
          <p:cNvPr id="66" name="Picture 65" descr="Application&#10;&#10;Description automatically generated">
            <a:extLst>
              <a:ext uri="{FF2B5EF4-FFF2-40B4-BE49-F238E27FC236}">
                <a16:creationId xmlns:a16="http://schemas.microsoft.com/office/drawing/2014/main" id="{985072C5-9EF7-3EC6-521E-9BE3E315AA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729" t="-1785" r="-1129" b="72472"/>
          <a:stretch/>
        </p:blipFill>
        <p:spPr>
          <a:xfrm>
            <a:off x="8362633" y="4979538"/>
            <a:ext cx="672133" cy="668665"/>
          </a:xfrm>
          <a:prstGeom prst="rect">
            <a:avLst/>
          </a:prstGeom>
        </p:spPr>
      </p:pic>
      <p:pic>
        <p:nvPicPr>
          <p:cNvPr id="67" name="Picture 66" descr="Application&#10;&#10;Description automatically generated">
            <a:extLst>
              <a:ext uri="{FF2B5EF4-FFF2-40B4-BE49-F238E27FC236}">
                <a16:creationId xmlns:a16="http://schemas.microsoft.com/office/drawing/2014/main" id="{42CF6700-554C-97DE-D00B-227AA027D8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36" t="72022" r="73121" b="-1335"/>
          <a:stretch/>
        </p:blipFill>
        <p:spPr>
          <a:xfrm>
            <a:off x="8334351" y="5778179"/>
            <a:ext cx="728695" cy="668665"/>
          </a:xfrm>
          <a:prstGeom prst="rect">
            <a:avLst/>
          </a:prstGeom>
        </p:spPr>
      </p:pic>
      <p:pic>
        <p:nvPicPr>
          <p:cNvPr id="68" name="Picture 67" descr="Application&#10;&#10;Description automatically generated">
            <a:extLst>
              <a:ext uri="{FF2B5EF4-FFF2-40B4-BE49-F238E27FC236}">
                <a16:creationId xmlns:a16="http://schemas.microsoft.com/office/drawing/2014/main" id="{4DB94FC1-80B9-1F4D-DB91-85EBFDAD31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954" t="72022" r="46603" b="-1335"/>
          <a:stretch/>
        </p:blipFill>
        <p:spPr>
          <a:xfrm>
            <a:off x="8373693" y="7065193"/>
            <a:ext cx="728695" cy="668665"/>
          </a:xfrm>
          <a:prstGeom prst="rect">
            <a:avLst/>
          </a:prstGeom>
        </p:spPr>
      </p:pic>
      <p:pic>
        <p:nvPicPr>
          <p:cNvPr id="69" name="Picture 68" descr="Application&#10;&#10;Description automatically generated">
            <a:extLst>
              <a:ext uri="{FF2B5EF4-FFF2-40B4-BE49-F238E27FC236}">
                <a16:creationId xmlns:a16="http://schemas.microsoft.com/office/drawing/2014/main" id="{2791945E-DA1C-7833-AB0A-8F6705FE9B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383" t="73559" r="174" b="-2872"/>
          <a:stretch/>
        </p:blipFill>
        <p:spPr>
          <a:xfrm>
            <a:off x="8373694" y="9197771"/>
            <a:ext cx="728695" cy="668665"/>
          </a:xfrm>
          <a:prstGeom prst="rect">
            <a:avLst/>
          </a:prstGeom>
        </p:spPr>
      </p:pic>
      <p:pic>
        <p:nvPicPr>
          <p:cNvPr id="70" name="Picture 69" descr="Application&#10;&#10;Description automatically generated">
            <a:extLst>
              <a:ext uri="{FF2B5EF4-FFF2-40B4-BE49-F238E27FC236}">
                <a16:creationId xmlns:a16="http://schemas.microsoft.com/office/drawing/2014/main" id="{13EB7A7F-13D7-C398-B8DD-86DB2AB11C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558" t="73440" r="23999" b="-2753"/>
          <a:stretch/>
        </p:blipFill>
        <p:spPr>
          <a:xfrm>
            <a:off x="8473232" y="8435354"/>
            <a:ext cx="575690" cy="528265"/>
          </a:xfrm>
          <a:prstGeom prst="rect">
            <a:avLst/>
          </a:prstGeom>
        </p:spPr>
      </p:pic>
      <p:graphicFrame>
        <p:nvGraphicFramePr>
          <p:cNvPr id="2" name="Table 14">
            <a:extLst>
              <a:ext uri="{FF2B5EF4-FFF2-40B4-BE49-F238E27FC236}">
                <a16:creationId xmlns:a16="http://schemas.microsoft.com/office/drawing/2014/main" id="{E3051654-67DA-C172-7D15-324541791B5A}"/>
              </a:ext>
            </a:extLst>
          </p:cNvPr>
          <p:cNvGraphicFramePr>
            <a:graphicFrameLocks noGrp="1"/>
          </p:cNvGraphicFramePr>
          <p:nvPr>
            <p:extLst>
              <p:ext uri="{D42A27DB-BD31-4B8C-83A1-F6EECF244321}">
                <p14:modId xmlns:p14="http://schemas.microsoft.com/office/powerpoint/2010/main" val="857351486"/>
              </p:ext>
            </p:extLst>
          </p:nvPr>
        </p:nvGraphicFramePr>
        <p:xfrm>
          <a:off x="9397739" y="1605595"/>
          <a:ext cx="4505936" cy="8293559"/>
        </p:xfrm>
        <a:graphic>
          <a:graphicData uri="http://schemas.openxmlformats.org/drawingml/2006/table">
            <a:tbl>
              <a:tblPr firstRow="1" bandRow="1">
                <a:tableStyleId>{5C22544A-7EE6-4342-B048-85BDC9FD1C3A}</a:tableStyleId>
              </a:tblPr>
              <a:tblGrid>
                <a:gridCol w="4505936">
                  <a:extLst>
                    <a:ext uri="{9D8B030D-6E8A-4147-A177-3AD203B41FA5}">
                      <a16:colId xmlns:a16="http://schemas.microsoft.com/office/drawing/2014/main" val="3080251251"/>
                    </a:ext>
                  </a:extLst>
                </a:gridCol>
              </a:tblGrid>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$3,300 Ind. / $6,400 Family</a:t>
                      </a:r>
                    </a:p>
                  </a:txBody>
                  <a:tcPr anchor="ctr">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000290248"/>
                  </a:ext>
                </a:extLst>
              </a:tr>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20% </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243494562"/>
                  </a:ext>
                </a:extLst>
              </a:tr>
              <a:tr h="927505">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Deductible then 20% Co-Insurance </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2502960551"/>
                  </a:ext>
                </a:extLst>
              </a:tr>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Deductible then 20% Co-Insurance </a:t>
                      </a:r>
                    </a:p>
                    <a:p>
                      <a:pPr marL="0" marR="0" lvl="0" indent="0" algn="ctr" defTabSz="13716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endParaRP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321368190"/>
                  </a:ext>
                </a:extLst>
              </a:tr>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Deductible then 20% Co-Insurance </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2863532515"/>
                  </a:ext>
                </a:extLst>
              </a:tr>
              <a:tr h="794367">
                <a:tc>
                  <a:txBody>
                    <a:bodyPr/>
                    <a:lstStyle/>
                    <a:p>
                      <a:pPr algn="ctr"/>
                      <a:r>
                        <a:rPr lang="en-US" sz="2000" b="0" dirty="0">
                          <a:solidFill>
                            <a:schemeClr val="bg1"/>
                          </a:solidFill>
                          <a:latin typeface="Aptos" panose="020B0004020202020204" pitchFamily="34" charset="0"/>
                          <a:ea typeface="Roboto Medium" panose="02000000000000000000" pitchFamily="2" charset="0"/>
                          <a:cs typeface="Roboto Medium" panose="02000000000000000000" pitchFamily="2" charset="0"/>
                        </a:rPr>
                        <a:t>Deductible then 20% Co-Insurance </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2054653526"/>
                  </a:ext>
                </a:extLst>
              </a:tr>
              <a:tr h="1805485">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rPr>
                        <a:t>Generic: $10 after deductible </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rPr>
                        <a:t>Preferred Brand: $35 after deductible </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rPr>
                        <a:t>Non-Preferred Brand: $70 after deductible</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ptos" panose="020B0004020202020204" pitchFamily="34" charset="0"/>
                          <a:ea typeface="Roboto Medium" panose="02000000000000000000" pitchFamily="2" charset="0"/>
                          <a:cs typeface="Roboto Medium" panose="02000000000000000000" pitchFamily="2" charset="0"/>
                        </a:rPr>
                        <a:t>Specialty: 25% up to $250 max. after deductible </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800347746"/>
                  </a:ext>
                </a:extLst>
              </a:tr>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ptos" panose="020B0004020202020204" pitchFamily="34" charset="0"/>
                          <a:ea typeface="Roboto Medium" panose="02000000000000000000" pitchFamily="2" charset="0"/>
                          <a:cs typeface="Roboto Medium" panose="02000000000000000000" pitchFamily="2" charset="0"/>
                        </a:rPr>
                        <a:t>Covered in Full</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151673265"/>
                  </a:ext>
                </a:extLst>
              </a:tr>
              <a:tr h="79436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ptos" panose="020B0004020202020204" pitchFamily="34" charset="0"/>
                          <a:ea typeface="Roboto Medium" panose="02000000000000000000" pitchFamily="2" charset="0"/>
                          <a:cs typeface="Roboto Medium" panose="02000000000000000000" pitchFamily="2" charset="0"/>
                        </a:rPr>
                        <a:t>$4,200 Ind. / $8,050 Family</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572941089"/>
                  </a:ext>
                </a:extLst>
              </a:tr>
            </a:tbl>
          </a:graphicData>
        </a:graphic>
      </p:graphicFrame>
      <p:sp>
        <p:nvSpPr>
          <p:cNvPr id="4" name="TextBox 3">
            <a:extLst>
              <a:ext uri="{FF2B5EF4-FFF2-40B4-BE49-F238E27FC236}">
                <a16:creationId xmlns:a16="http://schemas.microsoft.com/office/drawing/2014/main" id="{44332F1B-FBDF-CF3D-1247-B8438B0F5808}"/>
              </a:ext>
            </a:extLst>
          </p:cNvPr>
          <p:cNvSpPr txBox="1"/>
          <p:nvPr/>
        </p:nvSpPr>
        <p:spPr>
          <a:xfrm>
            <a:off x="6621851" y="1654490"/>
            <a:ext cx="2077267" cy="507831"/>
          </a:xfrm>
          <a:prstGeom prst="rect">
            <a:avLst/>
          </a:prstGeom>
          <a:noFill/>
        </p:spPr>
        <p:txBody>
          <a:bodyPr wrap="square" rtlCol="0">
            <a:spAutoFit/>
          </a:bodyPr>
          <a:lstStyle/>
          <a:p>
            <a:r>
              <a:rPr lang="en-US" sz="2400" dirty="0">
                <a:latin typeface="Aptos" panose="020B0004020202020204" pitchFamily="34" charset="0"/>
              </a:rPr>
              <a:t>Deductible</a:t>
            </a:r>
            <a:r>
              <a:rPr lang="en-US" dirty="0"/>
              <a:t> </a:t>
            </a:r>
          </a:p>
        </p:txBody>
      </p:sp>
      <p:sp>
        <p:nvSpPr>
          <p:cNvPr id="6" name="TextBox 5">
            <a:extLst>
              <a:ext uri="{FF2B5EF4-FFF2-40B4-BE49-F238E27FC236}">
                <a16:creationId xmlns:a16="http://schemas.microsoft.com/office/drawing/2014/main" id="{77F6112C-9855-8E5B-A4BA-90833F9CA5AF}"/>
              </a:ext>
            </a:extLst>
          </p:cNvPr>
          <p:cNvSpPr txBox="1"/>
          <p:nvPr/>
        </p:nvSpPr>
        <p:spPr>
          <a:xfrm>
            <a:off x="6291809" y="2582054"/>
            <a:ext cx="2721528" cy="461665"/>
          </a:xfrm>
          <a:prstGeom prst="rect">
            <a:avLst/>
          </a:prstGeom>
          <a:noFill/>
        </p:spPr>
        <p:txBody>
          <a:bodyPr wrap="square" rtlCol="0">
            <a:spAutoFit/>
          </a:bodyPr>
          <a:lstStyle/>
          <a:p>
            <a:r>
              <a:rPr lang="en-US" sz="2400" dirty="0">
                <a:latin typeface="Aptos" panose="020B0004020202020204" pitchFamily="34" charset="0"/>
              </a:rPr>
              <a:t>Co-Insurance</a:t>
            </a:r>
          </a:p>
        </p:txBody>
      </p:sp>
      <p:sp>
        <p:nvSpPr>
          <p:cNvPr id="7" name="TextBox 6">
            <a:extLst>
              <a:ext uri="{FF2B5EF4-FFF2-40B4-BE49-F238E27FC236}">
                <a16:creationId xmlns:a16="http://schemas.microsoft.com/office/drawing/2014/main" id="{77164744-0DAF-4DC1-E37E-191BF83F9161}"/>
              </a:ext>
            </a:extLst>
          </p:cNvPr>
          <p:cNvSpPr txBox="1"/>
          <p:nvPr/>
        </p:nvSpPr>
        <p:spPr>
          <a:xfrm>
            <a:off x="5828908" y="3564134"/>
            <a:ext cx="3151163" cy="461665"/>
          </a:xfrm>
          <a:prstGeom prst="rect">
            <a:avLst/>
          </a:prstGeom>
          <a:noFill/>
        </p:spPr>
        <p:txBody>
          <a:bodyPr wrap="square" rtlCol="0">
            <a:spAutoFit/>
          </a:bodyPr>
          <a:lstStyle/>
          <a:p>
            <a:r>
              <a:rPr lang="en-US" sz="2400" dirty="0">
                <a:latin typeface="Aptos" panose="020B0004020202020204" pitchFamily="34" charset="0"/>
              </a:rPr>
              <a:t>Emergency Room </a:t>
            </a:r>
          </a:p>
        </p:txBody>
      </p:sp>
      <p:sp>
        <p:nvSpPr>
          <p:cNvPr id="9" name="TextBox 8">
            <a:extLst>
              <a:ext uri="{FF2B5EF4-FFF2-40B4-BE49-F238E27FC236}">
                <a16:creationId xmlns:a16="http://schemas.microsoft.com/office/drawing/2014/main" id="{7A045518-1AA8-FC74-637A-994B1F07E797}"/>
              </a:ext>
            </a:extLst>
          </p:cNvPr>
          <p:cNvSpPr txBox="1"/>
          <p:nvPr/>
        </p:nvSpPr>
        <p:spPr>
          <a:xfrm>
            <a:off x="3284123" y="4302962"/>
            <a:ext cx="5089570" cy="461665"/>
          </a:xfrm>
          <a:prstGeom prst="rect">
            <a:avLst/>
          </a:prstGeom>
          <a:noFill/>
        </p:spPr>
        <p:txBody>
          <a:bodyPr wrap="square" rtlCol="0">
            <a:spAutoFit/>
          </a:bodyPr>
          <a:lstStyle/>
          <a:p>
            <a:r>
              <a:rPr lang="en-US" sz="2400" dirty="0">
                <a:latin typeface="Aptos" panose="020B0004020202020204" pitchFamily="34" charset="0"/>
              </a:rPr>
              <a:t>Inpatient Hospital/Outpatient Facility </a:t>
            </a:r>
          </a:p>
        </p:txBody>
      </p:sp>
      <p:sp>
        <p:nvSpPr>
          <p:cNvPr id="10" name="TextBox 9">
            <a:extLst>
              <a:ext uri="{FF2B5EF4-FFF2-40B4-BE49-F238E27FC236}">
                <a16:creationId xmlns:a16="http://schemas.microsoft.com/office/drawing/2014/main" id="{918B4E0F-DF28-1F06-E898-311CB8E6CDE1}"/>
              </a:ext>
            </a:extLst>
          </p:cNvPr>
          <p:cNvSpPr txBox="1"/>
          <p:nvPr/>
        </p:nvSpPr>
        <p:spPr>
          <a:xfrm>
            <a:off x="6594653" y="5092200"/>
            <a:ext cx="2166424" cy="461665"/>
          </a:xfrm>
          <a:prstGeom prst="rect">
            <a:avLst/>
          </a:prstGeom>
          <a:noFill/>
        </p:spPr>
        <p:txBody>
          <a:bodyPr wrap="square" rtlCol="0">
            <a:spAutoFit/>
          </a:bodyPr>
          <a:lstStyle/>
          <a:p>
            <a:r>
              <a:rPr lang="en-US" sz="2400" dirty="0">
                <a:latin typeface="Aptos" panose="020B0004020202020204" pitchFamily="34" charset="0"/>
              </a:rPr>
              <a:t>Urgent Care </a:t>
            </a:r>
          </a:p>
        </p:txBody>
      </p:sp>
      <p:sp>
        <p:nvSpPr>
          <p:cNvPr id="11" name="TextBox 10">
            <a:extLst>
              <a:ext uri="{FF2B5EF4-FFF2-40B4-BE49-F238E27FC236}">
                <a16:creationId xmlns:a16="http://schemas.microsoft.com/office/drawing/2014/main" id="{8604B67B-C8E8-389A-DD38-99E46FB4EB0F}"/>
              </a:ext>
            </a:extLst>
          </p:cNvPr>
          <p:cNvSpPr txBox="1"/>
          <p:nvPr/>
        </p:nvSpPr>
        <p:spPr>
          <a:xfrm>
            <a:off x="6816352" y="5911514"/>
            <a:ext cx="2433711" cy="507831"/>
          </a:xfrm>
          <a:prstGeom prst="rect">
            <a:avLst/>
          </a:prstGeom>
          <a:noFill/>
        </p:spPr>
        <p:txBody>
          <a:bodyPr wrap="square" rtlCol="0">
            <a:spAutoFit/>
          </a:bodyPr>
          <a:lstStyle/>
          <a:p>
            <a:r>
              <a:rPr lang="en-US" sz="2400" dirty="0">
                <a:latin typeface="Aptos" panose="020B0004020202020204" pitchFamily="34" charset="0"/>
              </a:rPr>
              <a:t>Telehealth</a:t>
            </a:r>
            <a:r>
              <a:rPr lang="en-US" dirty="0">
                <a:latin typeface="Aptos" panose="020B0004020202020204" pitchFamily="34" charset="0"/>
              </a:rPr>
              <a:t> </a:t>
            </a:r>
          </a:p>
        </p:txBody>
      </p:sp>
      <p:sp>
        <p:nvSpPr>
          <p:cNvPr id="13" name="TextBox 12">
            <a:extLst>
              <a:ext uri="{FF2B5EF4-FFF2-40B4-BE49-F238E27FC236}">
                <a16:creationId xmlns:a16="http://schemas.microsoft.com/office/drawing/2014/main" id="{F5391736-2FE7-777D-EF91-BC3367A4F5BC}"/>
              </a:ext>
            </a:extLst>
          </p:cNvPr>
          <p:cNvSpPr txBox="1"/>
          <p:nvPr/>
        </p:nvSpPr>
        <p:spPr>
          <a:xfrm>
            <a:off x="6954394" y="7135520"/>
            <a:ext cx="1758461" cy="507831"/>
          </a:xfrm>
          <a:prstGeom prst="rect">
            <a:avLst/>
          </a:prstGeom>
          <a:noFill/>
        </p:spPr>
        <p:txBody>
          <a:bodyPr wrap="square" rtlCol="0">
            <a:spAutoFit/>
          </a:bodyPr>
          <a:lstStyle/>
          <a:p>
            <a:r>
              <a:rPr lang="en-US" sz="2400" dirty="0">
                <a:latin typeface="Aptos" panose="020B0004020202020204" pitchFamily="34" charset="0"/>
              </a:rPr>
              <a:t>Pharmacy</a:t>
            </a:r>
            <a:r>
              <a:rPr lang="en-US" dirty="0">
                <a:latin typeface="Aptos" panose="020B0004020202020204" pitchFamily="34" charset="0"/>
              </a:rPr>
              <a:t> </a:t>
            </a:r>
          </a:p>
        </p:txBody>
      </p:sp>
      <p:sp>
        <p:nvSpPr>
          <p:cNvPr id="15" name="TextBox 14">
            <a:extLst>
              <a:ext uri="{FF2B5EF4-FFF2-40B4-BE49-F238E27FC236}">
                <a16:creationId xmlns:a16="http://schemas.microsoft.com/office/drawing/2014/main" id="{7B480927-8B13-AAED-A028-5D25344304BC}"/>
              </a:ext>
            </a:extLst>
          </p:cNvPr>
          <p:cNvSpPr txBox="1"/>
          <p:nvPr/>
        </p:nvSpPr>
        <p:spPr>
          <a:xfrm>
            <a:off x="6296426" y="8501954"/>
            <a:ext cx="2657543" cy="461665"/>
          </a:xfrm>
          <a:prstGeom prst="rect">
            <a:avLst/>
          </a:prstGeom>
          <a:noFill/>
        </p:spPr>
        <p:txBody>
          <a:bodyPr wrap="square" rtlCol="0">
            <a:spAutoFit/>
          </a:bodyPr>
          <a:lstStyle/>
          <a:p>
            <a:r>
              <a:rPr lang="en-US" sz="2400" dirty="0">
                <a:latin typeface="Aptos" panose="020B0004020202020204" pitchFamily="34" charset="0"/>
              </a:rPr>
              <a:t>Preventive Care </a:t>
            </a:r>
          </a:p>
        </p:txBody>
      </p:sp>
      <p:sp>
        <p:nvSpPr>
          <p:cNvPr id="16" name="TextBox 15">
            <a:extLst>
              <a:ext uri="{FF2B5EF4-FFF2-40B4-BE49-F238E27FC236}">
                <a16:creationId xmlns:a16="http://schemas.microsoft.com/office/drawing/2014/main" id="{2224B911-9006-0906-51A1-1F3A98A7105D}"/>
              </a:ext>
            </a:extLst>
          </p:cNvPr>
          <p:cNvSpPr txBox="1"/>
          <p:nvPr/>
        </p:nvSpPr>
        <p:spPr>
          <a:xfrm>
            <a:off x="5208909" y="9264295"/>
            <a:ext cx="3812461" cy="461665"/>
          </a:xfrm>
          <a:prstGeom prst="rect">
            <a:avLst/>
          </a:prstGeom>
          <a:noFill/>
        </p:spPr>
        <p:txBody>
          <a:bodyPr wrap="square" rtlCol="0">
            <a:spAutoFit/>
          </a:bodyPr>
          <a:lstStyle/>
          <a:p>
            <a:r>
              <a:rPr lang="en-US" sz="2400" dirty="0">
                <a:latin typeface="Aptos" panose="020B0004020202020204" pitchFamily="34" charset="0"/>
              </a:rPr>
              <a:t>Out of Pocket Maximum </a:t>
            </a:r>
          </a:p>
        </p:txBody>
      </p:sp>
      <p:pic>
        <p:nvPicPr>
          <p:cNvPr id="5" name="Picture 4">
            <a:extLst>
              <a:ext uri="{FF2B5EF4-FFF2-40B4-BE49-F238E27FC236}">
                <a16:creationId xmlns:a16="http://schemas.microsoft.com/office/drawing/2014/main" id="{E66CE91B-0827-47D8-FFE6-97D4E3569747}"/>
              </a:ext>
            </a:extLst>
          </p:cNvPr>
          <p:cNvPicPr>
            <a:picLocks noChangeAspect="1"/>
          </p:cNvPicPr>
          <p:nvPr/>
        </p:nvPicPr>
        <p:blipFill>
          <a:blip r:embed="rId7"/>
          <a:stretch>
            <a:fillRect/>
          </a:stretch>
        </p:blipFill>
        <p:spPr>
          <a:xfrm>
            <a:off x="0" y="8699486"/>
            <a:ext cx="3883489" cy="1566808"/>
          </a:xfrm>
          <a:prstGeom prst="rect">
            <a:avLst/>
          </a:prstGeom>
        </p:spPr>
      </p:pic>
    </p:spTree>
    <p:extLst>
      <p:ext uri="{BB962C8B-B14F-4D97-AF65-F5344CB8AC3E}">
        <p14:creationId xmlns:p14="http://schemas.microsoft.com/office/powerpoint/2010/main" val="121575349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5D9CA4-DC6F-1DE9-E192-C46B182E6C01}"/>
              </a:ext>
            </a:extLst>
          </p:cNvPr>
          <p:cNvSpPr/>
          <p:nvPr/>
        </p:nvSpPr>
        <p:spPr>
          <a:xfrm>
            <a:off x="0" y="0"/>
            <a:ext cx="18288000" cy="5816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364379" y="345681"/>
            <a:ext cx="13559243" cy="1966179"/>
          </a:xfrm>
          <a:prstGeom prst="rect">
            <a:avLst/>
          </a:prstGeom>
          <a:noFill/>
        </p:spPr>
        <p:txBody>
          <a:bodyPr wrap="square" rtlCol="0">
            <a:spAutoFit/>
          </a:bodyPr>
          <a:lstStyle/>
          <a:p>
            <a:pPr algn="ctr">
              <a:lnSpc>
                <a:spcPts val="7400"/>
              </a:lnSpc>
            </a:pPr>
            <a:r>
              <a:rPr lang="en-US" sz="6000" dirty="0">
                <a:solidFill>
                  <a:schemeClr val="tx1">
                    <a:lumMod val="75000"/>
                    <a:lumOff val="25000"/>
                  </a:schemeClr>
                </a:solidFill>
                <a:latin typeface="Aptos" panose="020B0004020202020204" pitchFamily="34" charset="0"/>
              </a:rPr>
              <a:t>Why the High Deductible Health Plan Might be Right for You</a:t>
            </a:r>
          </a:p>
        </p:txBody>
      </p:sp>
      <p:sp>
        <p:nvSpPr>
          <p:cNvPr id="11" name="TextBox 10"/>
          <p:cNvSpPr txBox="1"/>
          <p:nvPr/>
        </p:nvSpPr>
        <p:spPr>
          <a:xfrm>
            <a:off x="11259840" y="5953143"/>
            <a:ext cx="5999462" cy="3231654"/>
          </a:xfrm>
          <a:prstGeom prst="rect">
            <a:avLst/>
          </a:prstGeom>
          <a:noFill/>
        </p:spPr>
        <p:txBody>
          <a:bodyPr wrap="square" rtlCol="0">
            <a:spAutoFit/>
          </a:bodyPr>
          <a:lstStyle/>
          <a:p>
            <a:r>
              <a:rPr lang="en-US" sz="2000" dirty="0">
                <a:latin typeface="Aptos" panose="020B0004020202020204" pitchFamily="34" charset="0"/>
              </a:rPr>
              <a:t>Other Things to Consider:</a:t>
            </a:r>
          </a:p>
          <a:p>
            <a:pPr marL="285750" indent="-285750">
              <a:buFont typeface="Arial" panose="020B0604020202020204" pitchFamily="34" charset="0"/>
              <a:buChar char="•"/>
            </a:pPr>
            <a:endParaRPr lang="en-US" sz="2000" dirty="0">
              <a:latin typeface="Aptos" panose="020B0004020202020204" pitchFamily="34" charset="0"/>
            </a:endParaRPr>
          </a:p>
          <a:p>
            <a:pPr marL="285750" indent="-285750">
              <a:buFont typeface="Arial" panose="020B0604020202020204" pitchFamily="34" charset="0"/>
              <a:buChar char="•"/>
            </a:pPr>
            <a:r>
              <a:rPr lang="en-US" sz="1800" dirty="0">
                <a:latin typeface="Aptos" panose="020B0004020202020204" pitchFamily="34" charset="0"/>
              </a:rPr>
              <a:t>OWU contributes $1,000 for single and $2,000 for family into your HSA account.</a:t>
            </a:r>
          </a:p>
          <a:p>
            <a:pPr marL="285750" indent="-285750">
              <a:buFont typeface="Arial" panose="020B0604020202020204" pitchFamily="34" charset="0"/>
              <a:buChar char="•"/>
            </a:pPr>
            <a:r>
              <a:rPr lang="en-US" sz="1800" dirty="0">
                <a:latin typeface="Aptos" panose="020B0004020202020204" pitchFamily="34" charset="0"/>
                <a:ea typeface="Aptos" panose="020B0004020202020204" pitchFamily="34" charset="0"/>
                <a:cs typeface="Aptos" panose="020B0004020202020204" pitchFamily="34" charset="0"/>
              </a:rPr>
              <a:t>OWU contributes ½ in July and January. </a:t>
            </a:r>
            <a:endParaRPr lang="en-US" sz="1800" dirty="0">
              <a:latin typeface="Aptos" panose="020B0004020202020204" pitchFamily="34" charset="0"/>
            </a:endParaRPr>
          </a:p>
          <a:p>
            <a:pPr marL="285750" indent="-285750">
              <a:buFont typeface="Arial" panose="020B0604020202020204" pitchFamily="34" charset="0"/>
              <a:buChar char="•"/>
            </a:pPr>
            <a:r>
              <a:rPr lang="en-US" sz="1800" dirty="0">
                <a:latin typeface="Aptos" panose="020B0004020202020204" pitchFamily="34" charset="0"/>
              </a:rPr>
              <a:t>Lower premium per pay cost compared to the PPO.</a:t>
            </a:r>
          </a:p>
          <a:p>
            <a:pPr marL="285750" indent="-285750">
              <a:buFont typeface="Arial" panose="020B0604020202020204" pitchFamily="34" charset="0"/>
              <a:buChar char="•"/>
            </a:pPr>
            <a:r>
              <a:rPr lang="en-US" sz="1800" dirty="0">
                <a:effectLst/>
                <a:latin typeface="Aptos" panose="020B0004020202020204" pitchFamily="34" charset="0"/>
                <a:ea typeface="Times New Roman" panose="02020603050405020304" pitchFamily="18" charset="0"/>
                <a:cs typeface="Aptos" panose="020B0004020202020204" pitchFamily="34" charset="0"/>
              </a:rPr>
              <a:t>High Deductible Plan participants should consider funding their HSA for pre-tax savings.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US" sz="1800" dirty="0">
                <a:effectLst/>
                <a:latin typeface="Aptos" panose="020B0004020202020204" pitchFamily="34" charset="0"/>
                <a:ea typeface="Times New Roman" panose="02020603050405020304" pitchFamily="18" charset="0"/>
                <a:cs typeface="Aptos" panose="020B0004020202020204" pitchFamily="34" charset="0"/>
              </a:rPr>
              <a:t>Plan for future medical expenses by funding the HSA.</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US" sz="1800" dirty="0">
                <a:effectLst/>
                <a:latin typeface="Aptos" panose="020B0004020202020204" pitchFamily="34" charset="0"/>
                <a:ea typeface="Times New Roman" panose="02020603050405020304" pitchFamily="18" charset="0"/>
                <a:cs typeface="Aptos" panose="020B0004020202020204" pitchFamily="34" charset="0"/>
              </a:rPr>
              <a:t>HSA funds are always yours. Unused funds can turn into investment or retirement savings</a:t>
            </a:r>
            <a:r>
              <a:rPr lang="en-US" sz="2000" dirty="0">
                <a:solidFill>
                  <a:srgbClr val="374151"/>
                </a:solidFill>
                <a:effectLst/>
                <a:latin typeface="Aptos" panose="020B0004020202020204" pitchFamily="34" charset="0"/>
                <a:ea typeface="Times New Roman" panose="02020603050405020304" pitchFamily="18" charset="0"/>
                <a:cs typeface="Aptos" panose="020B0004020202020204" pitchFamily="34" charset="0"/>
              </a:rPr>
              <a:t>.</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p:txBody>
      </p:sp>
      <p:sp>
        <p:nvSpPr>
          <p:cNvPr id="12" name="Прямоугольник 3"/>
          <p:cNvSpPr/>
          <p:nvPr/>
        </p:nvSpPr>
        <p:spPr>
          <a:xfrm>
            <a:off x="7385670" y="2291085"/>
            <a:ext cx="3874169" cy="34503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251EAF4B-4815-0B06-0967-6FCFFD1D3A62}"/>
              </a:ext>
            </a:extLst>
          </p:cNvPr>
          <p:cNvSpPr txBox="1"/>
          <p:nvPr/>
        </p:nvSpPr>
        <p:spPr>
          <a:xfrm>
            <a:off x="7385669" y="4938326"/>
            <a:ext cx="3874169" cy="523220"/>
          </a:xfrm>
          <a:prstGeom prst="rect">
            <a:avLst/>
          </a:prstGeom>
          <a:noFill/>
        </p:spPr>
        <p:txBody>
          <a:bodyPr wrap="square" rtlCol="0">
            <a:spAutoFit/>
          </a:bodyPr>
          <a:lstStyle/>
          <a:p>
            <a:pPr algn="ctr"/>
            <a:r>
              <a:rPr lang="en-US" sz="2800" dirty="0">
                <a:latin typeface="Aptos" panose="020B0004020202020204" pitchFamily="34" charset="0"/>
                <a:ea typeface="Roboto Medium" panose="02000000000000000000" pitchFamily="2" charset="0"/>
                <a:cs typeface="Roboto Medium" panose="02000000000000000000" pitchFamily="2" charset="0"/>
              </a:rPr>
              <a:t>HDHP/HSA</a:t>
            </a:r>
          </a:p>
        </p:txBody>
      </p:sp>
      <p:pic>
        <p:nvPicPr>
          <p:cNvPr id="7" name="Picture 6" descr="Icon&#10;&#10;Description automatically generated">
            <a:extLst>
              <a:ext uri="{FF2B5EF4-FFF2-40B4-BE49-F238E27FC236}">
                <a16:creationId xmlns:a16="http://schemas.microsoft.com/office/drawing/2014/main" id="{AC54F97D-2E17-99E0-12BF-6EFDDD885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253" y="2610599"/>
            <a:ext cx="1651000" cy="2032000"/>
          </a:xfrm>
          <a:prstGeom prst="rect">
            <a:avLst/>
          </a:prstGeom>
        </p:spPr>
      </p:pic>
      <p:graphicFrame>
        <p:nvGraphicFramePr>
          <p:cNvPr id="15" name="Table 22">
            <a:extLst>
              <a:ext uri="{FF2B5EF4-FFF2-40B4-BE49-F238E27FC236}">
                <a16:creationId xmlns:a16="http://schemas.microsoft.com/office/drawing/2014/main" id="{25F4B4DC-8A93-C92A-D2E6-09047542B229}"/>
              </a:ext>
            </a:extLst>
          </p:cNvPr>
          <p:cNvGraphicFramePr>
            <a:graphicFrameLocks noGrp="1"/>
          </p:cNvGraphicFramePr>
          <p:nvPr>
            <p:extLst>
              <p:ext uri="{D42A27DB-BD31-4B8C-83A1-F6EECF244321}">
                <p14:modId xmlns:p14="http://schemas.microsoft.com/office/powerpoint/2010/main" val="633965336"/>
              </p:ext>
            </p:extLst>
          </p:nvPr>
        </p:nvGraphicFramePr>
        <p:xfrm>
          <a:off x="618978" y="5915074"/>
          <a:ext cx="7090368" cy="3031265"/>
        </p:xfrm>
        <a:graphic>
          <a:graphicData uri="http://schemas.openxmlformats.org/drawingml/2006/table">
            <a:tbl>
              <a:tblPr firstRow="1" bandRow="1">
                <a:tableStyleId>{5C22544A-7EE6-4342-B048-85BDC9FD1C3A}</a:tableStyleId>
              </a:tblPr>
              <a:tblGrid>
                <a:gridCol w="3458717">
                  <a:extLst>
                    <a:ext uri="{9D8B030D-6E8A-4147-A177-3AD203B41FA5}">
                      <a16:colId xmlns:a16="http://schemas.microsoft.com/office/drawing/2014/main" val="2487348262"/>
                    </a:ext>
                  </a:extLst>
                </a:gridCol>
                <a:gridCol w="3631651">
                  <a:extLst>
                    <a:ext uri="{9D8B030D-6E8A-4147-A177-3AD203B41FA5}">
                      <a16:colId xmlns:a16="http://schemas.microsoft.com/office/drawing/2014/main" val="2932193925"/>
                    </a:ext>
                  </a:extLst>
                </a:gridCol>
              </a:tblGrid>
              <a:tr h="998897">
                <a:tc>
                  <a:txBody>
                    <a:bodyPr/>
                    <a:lstStyle/>
                    <a:p>
                      <a:pPr algn="ctr"/>
                      <a:endParaRPr lang="en-US" sz="2400" dirty="0">
                        <a:solidFill>
                          <a:schemeClr val="tx1"/>
                        </a:solidFill>
                        <a:latin typeface="Aptos" panose="020B0004020202020204" pitchFamily="34" charset="0"/>
                      </a:endParaRPr>
                    </a:p>
                  </a:txBody>
                  <a:tcPr anchor="ctr">
                    <a:solidFill>
                      <a:schemeClr val="bg1">
                        <a:lumMod val="85000"/>
                      </a:schemeClr>
                    </a:solidFill>
                  </a:tcPr>
                </a:tc>
                <a:tc>
                  <a:txBody>
                    <a:bodyPr/>
                    <a:lstStyle/>
                    <a:p>
                      <a:pPr algn="ctr"/>
                      <a:r>
                        <a:rPr lang="en-US" sz="2400" dirty="0">
                          <a:solidFill>
                            <a:schemeClr val="tx1"/>
                          </a:solidFill>
                          <a:latin typeface="Aptos" panose="020B0004020202020204" pitchFamily="34" charset="0"/>
                        </a:rPr>
                        <a:t>HDHP/HSA</a:t>
                      </a:r>
                    </a:p>
                  </a:txBody>
                  <a:tcPr anchor="ctr">
                    <a:solidFill>
                      <a:schemeClr val="bg1">
                        <a:lumMod val="85000"/>
                      </a:schemeClr>
                    </a:solidFill>
                  </a:tcPr>
                </a:tc>
                <a:extLst>
                  <a:ext uri="{0D108BD9-81ED-4DB2-BD59-A6C34878D82A}">
                    <a16:rowId xmlns:a16="http://schemas.microsoft.com/office/drawing/2014/main" val="1368527085"/>
                  </a:ext>
                </a:extLst>
              </a:tr>
              <a:tr h="1033471">
                <a:tc>
                  <a:txBody>
                    <a:bodyPr/>
                    <a:lstStyle/>
                    <a:p>
                      <a:pPr algn="ctr"/>
                      <a:r>
                        <a:rPr lang="en-US" sz="2400" dirty="0">
                          <a:latin typeface="Aptos" panose="020B0004020202020204" pitchFamily="34" charset="0"/>
                        </a:rPr>
                        <a:t>Deductible</a:t>
                      </a:r>
                    </a:p>
                  </a:txBody>
                  <a:tcPr anchor="ctr">
                    <a:solidFill>
                      <a:schemeClr val="bg1">
                        <a:lumMod val="85000"/>
                      </a:schemeClr>
                    </a:solidFill>
                  </a:tcPr>
                </a:tc>
                <a:tc>
                  <a:txBody>
                    <a:bodyPr/>
                    <a:lstStyle/>
                    <a:p>
                      <a:pPr algn="ctr"/>
                      <a:r>
                        <a:rPr lang="en-US" sz="2400" dirty="0">
                          <a:solidFill>
                            <a:schemeClr val="tx1"/>
                          </a:solidFill>
                          <a:latin typeface="Aptos" panose="020B0004020202020204" pitchFamily="34" charset="0"/>
                        </a:rPr>
                        <a:t>$3,300 Ind / $6,400 Fam </a:t>
                      </a:r>
                    </a:p>
                  </a:txBody>
                  <a:tcPr anchor="ctr">
                    <a:solidFill>
                      <a:schemeClr val="bg1">
                        <a:lumMod val="85000"/>
                      </a:schemeClr>
                    </a:solidFill>
                  </a:tcPr>
                </a:tc>
                <a:extLst>
                  <a:ext uri="{0D108BD9-81ED-4DB2-BD59-A6C34878D82A}">
                    <a16:rowId xmlns:a16="http://schemas.microsoft.com/office/drawing/2014/main" val="374914282"/>
                  </a:ext>
                </a:extLst>
              </a:tr>
              <a:tr h="998897">
                <a:tc>
                  <a:txBody>
                    <a:bodyPr/>
                    <a:lstStyle/>
                    <a:p>
                      <a:pPr algn="ctr"/>
                      <a:r>
                        <a:rPr lang="en-US" sz="2400" dirty="0">
                          <a:latin typeface="Aptos" panose="020B0004020202020204" pitchFamily="34" charset="0"/>
                        </a:rPr>
                        <a:t>Health Savings Account (HSA) Eligible</a:t>
                      </a:r>
                    </a:p>
                  </a:txBody>
                  <a:tcPr anchor="ctr">
                    <a:solidFill>
                      <a:schemeClr val="bg1">
                        <a:lumMod val="85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ptos" panose="020B0004020202020204" pitchFamily="34" charset="0"/>
                        </a:rPr>
                        <a:t>Yes</a:t>
                      </a:r>
                    </a:p>
                  </a:txBody>
                  <a:tcPr anchor="ctr">
                    <a:solidFill>
                      <a:schemeClr val="bg1">
                        <a:lumMod val="85000"/>
                      </a:schemeClr>
                    </a:solidFill>
                  </a:tcPr>
                </a:tc>
                <a:extLst>
                  <a:ext uri="{0D108BD9-81ED-4DB2-BD59-A6C34878D82A}">
                    <a16:rowId xmlns:a16="http://schemas.microsoft.com/office/drawing/2014/main" val="2996055284"/>
                  </a:ext>
                </a:extLst>
              </a:tr>
            </a:tbl>
          </a:graphicData>
        </a:graphic>
      </p:graphicFrame>
      <p:pic>
        <p:nvPicPr>
          <p:cNvPr id="30" name="Picture 29" descr="Icon&#10;&#10;Description automatically generated">
            <a:extLst>
              <a:ext uri="{FF2B5EF4-FFF2-40B4-BE49-F238E27FC236}">
                <a16:creationId xmlns:a16="http://schemas.microsoft.com/office/drawing/2014/main" id="{DAEBD8C4-F4CB-5D74-A434-D5B1D54C4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818" y="6694671"/>
            <a:ext cx="1733550" cy="1704292"/>
          </a:xfrm>
          <a:prstGeom prst="rect">
            <a:avLst/>
          </a:prstGeom>
        </p:spPr>
      </p:pic>
      <p:sp>
        <p:nvSpPr>
          <p:cNvPr id="2" name="TextBox 1">
            <a:extLst>
              <a:ext uri="{FF2B5EF4-FFF2-40B4-BE49-F238E27FC236}">
                <a16:creationId xmlns:a16="http://schemas.microsoft.com/office/drawing/2014/main" id="{B2CF67D3-CDA5-B1E4-C640-E7B4C1852B6C}"/>
              </a:ext>
            </a:extLst>
          </p:cNvPr>
          <p:cNvSpPr txBox="1"/>
          <p:nvPr/>
        </p:nvSpPr>
        <p:spPr>
          <a:xfrm>
            <a:off x="557638" y="9149150"/>
            <a:ext cx="13701933" cy="143116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ptos" panose="020B0004020202020204" pitchFamily="34" charset="0"/>
              </a:rPr>
              <a:t>Employer HSA Contributions: $1,000 Individual Coverage, $2,000 Family Coverage </a:t>
            </a:r>
          </a:p>
          <a:p>
            <a:pPr marL="342900" indent="-342900">
              <a:buFont typeface="Arial" panose="020B0604020202020204" pitchFamily="34" charset="0"/>
              <a:buChar char="•"/>
            </a:pPr>
            <a:r>
              <a:rPr lang="en-US" sz="2000" dirty="0">
                <a:latin typeface="Aptos" panose="020B0004020202020204" pitchFamily="34" charset="0"/>
              </a:rPr>
              <a:t>Pre-Tax Savings for employee contributions </a:t>
            </a:r>
          </a:p>
          <a:p>
            <a:pPr marL="342900" indent="-342900">
              <a:buFont typeface="Arial" panose="020B0604020202020204" pitchFamily="34" charset="0"/>
              <a:buChar char="•"/>
            </a:pPr>
            <a:r>
              <a:rPr lang="en-US" sz="2000" dirty="0">
                <a:latin typeface="Aptos" panose="020B0004020202020204" pitchFamily="34" charset="0"/>
              </a:rPr>
              <a:t>Employee has lower earning tax obligations</a:t>
            </a:r>
          </a:p>
          <a:p>
            <a:endParaRPr lang="en-US" dirty="0"/>
          </a:p>
        </p:txBody>
      </p:sp>
    </p:spTree>
    <p:extLst>
      <p:ext uri="{BB962C8B-B14F-4D97-AF65-F5344CB8AC3E}">
        <p14:creationId xmlns:p14="http://schemas.microsoft.com/office/powerpoint/2010/main" val="29012505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9A41C659-2667-5FFA-739D-E37D5A8F103F}"/>
              </a:ext>
            </a:extLst>
          </p:cNvPr>
          <p:cNvGrpSpPr/>
          <p:nvPr/>
        </p:nvGrpSpPr>
        <p:grpSpPr>
          <a:xfrm>
            <a:off x="868468" y="3047958"/>
            <a:ext cx="2805566" cy="6505475"/>
            <a:chOff x="1439864" y="3363337"/>
            <a:chExt cx="2805566" cy="6505475"/>
          </a:xfrm>
          <a:solidFill>
            <a:srgbClr val="C00000"/>
          </a:solidFill>
        </p:grpSpPr>
        <p:sp>
          <p:nvSpPr>
            <p:cNvPr id="4" name="Прямоугольник 3"/>
            <p:cNvSpPr/>
            <p:nvPr/>
          </p:nvSpPr>
          <p:spPr>
            <a:xfrm>
              <a:off x="1439864" y="3363337"/>
              <a:ext cx="2805566" cy="6505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1695451" y="3493040"/>
              <a:ext cx="2321380" cy="5078313"/>
            </a:xfrm>
            <a:prstGeom prst="rect">
              <a:avLst/>
            </a:prstGeom>
            <a:grpFill/>
          </p:spPr>
          <p:txBody>
            <a:bodyPr wrap="square" rtlCol="0">
              <a:spAutoFit/>
            </a:bodyPr>
            <a:lstStyle/>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Virtual care</a:t>
              </a:r>
            </a:p>
            <a:p>
              <a:pPr algn="ctr">
                <a:lnSpc>
                  <a:spcPct val="150000"/>
                </a:lnSpc>
                <a:spcBef>
                  <a:spcPts val="1800"/>
                </a:spcBef>
              </a:pPr>
              <a:r>
                <a:rPr lang="en-US" sz="1400" dirty="0">
                  <a:solidFill>
                    <a:schemeClr val="bg1"/>
                  </a:solidFill>
                  <a:latin typeface="Aptos" panose="020B0004020202020204" pitchFamily="34" charset="0"/>
                  <a:ea typeface="Cardo" panose="02020600000000000000" pitchFamily="18" charset="-79"/>
                  <a:cs typeface="Cardo" panose="02020600000000000000" pitchFamily="18" charset="-79"/>
                </a:rPr>
                <a:t>Estimated average cost:</a:t>
              </a:r>
              <a:br>
                <a:rPr lang="en-US" sz="1400" dirty="0">
                  <a:solidFill>
                    <a:schemeClr val="bg1"/>
                  </a:solidFill>
                  <a:latin typeface="Aptos" panose="020B0004020202020204" pitchFamily="34" charset="0"/>
                  <a:ea typeface="Cardo" panose="02020600000000000000" pitchFamily="18" charset="-79"/>
                  <a:cs typeface="Cardo" panose="02020600000000000000" pitchFamily="18" charset="-79"/>
                </a:rPr>
              </a:br>
              <a:r>
                <a:rPr lang="en-US" sz="3600" dirty="0">
                  <a:solidFill>
                    <a:schemeClr val="bg1"/>
                  </a:solidFill>
                  <a:latin typeface="Aptos" panose="020B0004020202020204" pitchFamily="34" charset="0"/>
                  <a:ea typeface="Cardo" panose="02020600000000000000" pitchFamily="18" charset="-79"/>
                  <a:cs typeface="Cardo" panose="02020600000000000000" pitchFamily="18" charset="-79"/>
                </a:rPr>
                <a:t>$</a:t>
              </a:r>
            </a:p>
            <a:p>
              <a:pPr algn="ctr"/>
              <a:r>
                <a:rPr kumimoji="0" lang="en-US" sz="140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cs typeface="Cardo" panose="02020600000000000000" pitchFamily="18" charset="-79"/>
                </a:rPr>
                <a:t>When to go: </a:t>
              </a:r>
              <a:br>
                <a:rPr kumimoji="0" lang="en-US" sz="140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cs typeface="Cardo" panose="02020600000000000000" pitchFamily="18" charset="-79"/>
                </a:rPr>
              </a:br>
              <a:r>
                <a:rPr lang="en-US" sz="1400" dirty="0">
                  <a:solidFill>
                    <a:schemeClr val="bg1"/>
                  </a:solidFill>
                  <a:effectLst/>
                  <a:latin typeface="Aptos" panose="020B0004020202020204" pitchFamily="34" charset="0"/>
                  <a:ea typeface="Roboto Light" pitchFamily="2" charset="0"/>
                </a:rPr>
                <a:t>Allergic reactions (minor)</a:t>
              </a:r>
            </a:p>
            <a:p>
              <a:pPr algn="ctr"/>
              <a:r>
                <a:rPr lang="en-US" sz="1400" dirty="0">
                  <a:solidFill>
                    <a:schemeClr val="bg1"/>
                  </a:solidFill>
                  <a:effectLst/>
                  <a:latin typeface="Aptos" panose="020B0004020202020204" pitchFamily="34" charset="0"/>
                  <a:ea typeface="Roboto Light" pitchFamily="2" charset="0"/>
                </a:rPr>
                <a:t> </a:t>
              </a:r>
              <a:br>
                <a:rPr lang="en-US" sz="1400" dirty="0">
                  <a:solidFill>
                    <a:schemeClr val="bg1"/>
                  </a:solidFill>
                  <a:effectLst/>
                  <a:latin typeface="Aptos" panose="020B0004020202020204" pitchFamily="34" charset="0"/>
                  <a:ea typeface="Roboto Light" pitchFamily="2" charset="0"/>
                </a:rPr>
              </a:br>
              <a:r>
                <a:rPr lang="en-US" sz="1400" dirty="0">
                  <a:solidFill>
                    <a:schemeClr val="bg1"/>
                  </a:solidFill>
                  <a:effectLst/>
                  <a:latin typeface="Aptos" panose="020B0004020202020204" pitchFamily="34" charset="0"/>
                  <a:ea typeface="Roboto Light" pitchFamily="2" charset="0"/>
                </a:rPr>
                <a:t>Headache (minor)</a:t>
              </a:r>
            </a:p>
            <a:p>
              <a:pPr algn="ctr"/>
              <a:r>
                <a:rPr lang="en-US" sz="1400" dirty="0">
                  <a:solidFill>
                    <a:schemeClr val="bg1"/>
                  </a:solidFill>
                  <a:effectLst/>
                  <a:latin typeface="Aptos" panose="020B0004020202020204" pitchFamily="34" charset="0"/>
                  <a:ea typeface="Roboto Light" pitchFamily="2" charset="0"/>
                </a:rPr>
                <a:t> </a:t>
              </a:r>
              <a:br>
                <a:rPr lang="en-US" sz="1400" dirty="0">
                  <a:solidFill>
                    <a:schemeClr val="bg1"/>
                  </a:solidFill>
                  <a:effectLst/>
                  <a:latin typeface="Aptos" panose="020B0004020202020204" pitchFamily="34" charset="0"/>
                  <a:ea typeface="Roboto Light" pitchFamily="2" charset="0"/>
                </a:rPr>
              </a:br>
              <a:r>
                <a:rPr lang="en-US" sz="1400" dirty="0">
                  <a:solidFill>
                    <a:schemeClr val="bg1"/>
                  </a:solidFill>
                  <a:effectLst/>
                  <a:latin typeface="Aptos" panose="020B0004020202020204" pitchFamily="34" charset="0"/>
                  <a:ea typeface="Roboto Light" pitchFamily="2" charset="0"/>
                </a:rPr>
                <a:t>Nausea or diarrhea</a:t>
              </a:r>
            </a:p>
            <a:p>
              <a:pPr algn="ctr"/>
              <a:r>
                <a:rPr lang="en-US" sz="1400" dirty="0">
                  <a:solidFill>
                    <a:schemeClr val="bg1"/>
                  </a:solidFill>
                  <a:effectLst/>
                  <a:latin typeface="Aptos" panose="020B0004020202020204" pitchFamily="34" charset="0"/>
                  <a:ea typeface="Roboto Light" pitchFamily="2" charset="0"/>
                </a:rPr>
                <a:t> </a:t>
              </a:r>
              <a:br>
                <a:rPr lang="en-US" sz="1400" dirty="0">
                  <a:solidFill>
                    <a:schemeClr val="bg1"/>
                  </a:solidFill>
                  <a:effectLst/>
                  <a:latin typeface="Aptos" panose="020B0004020202020204" pitchFamily="34" charset="0"/>
                  <a:ea typeface="Roboto Light" pitchFamily="2" charset="0"/>
                </a:rPr>
              </a:br>
              <a:r>
                <a:rPr lang="en-US" sz="1400" dirty="0">
                  <a:solidFill>
                    <a:schemeClr val="bg1"/>
                  </a:solidFill>
                  <a:effectLst/>
                  <a:latin typeface="Aptos" panose="020B0004020202020204" pitchFamily="34" charset="0"/>
                  <a:ea typeface="Roboto Light" pitchFamily="2" charset="0"/>
                </a:rPr>
                <a:t>Cold, cough and </a:t>
              </a:r>
              <a:br>
                <a:rPr lang="en-US" sz="1400" dirty="0">
                  <a:solidFill>
                    <a:schemeClr val="bg1"/>
                  </a:solidFill>
                  <a:effectLst/>
                  <a:latin typeface="Aptos" panose="020B0004020202020204" pitchFamily="34" charset="0"/>
                  <a:ea typeface="Roboto Light" pitchFamily="2" charset="0"/>
                </a:rPr>
              </a:br>
              <a:r>
                <a:rPr lang="en-US" sz="1400" dirty="0">
                  <a:solidFill>
                    <a:schemeClr val="bg1"/>
                  </a:solidFill>
                  <a:effectLst/>
                  <a:latin typeface="Aptos" panose="020B0004020202020204" pitchFamily="34" charset="0"/>
                  <a:ea typeface="Roboto Light" pitchFamily="2" charset="0"/>
                </a:rPr>
                <a:t>sore throat</a:t>
              </a:r>
            </a:p>
            <a:p>
              <a:pPr algn="ctr"/>
              <a:r>
                <a:rPr lang="en-US" sz="1400" dirty="0">
                  <a:solidFill>
                    <a:schemeClr val="bg1"/>
                  </a:solidFill>
                  <a:effectLst/>
                  <a:latin typeface="Aptos" panose="020B0004020202020204" pitchFamily="34" charset="0"/>
                  <a:ea typeface="Roboto Light" pitchFamily="2" charset="0"/>
                </a:rPr>
                <a:t> </a:t>
              </a:r>
              <a:br>
                <a:rPr lang="en-US" sz="1400" dirty="0">
                  <a:solidFill>
                    <a:schemeClr val="bg1"/>
                  </a:solidFill>
                  <a:effectLst/>
                  <a:latin typeface="Aptos" panose="020B0004020202020204" pitchFamily="34" charset="0"/>
                  <a:ea typeface="Roboto Light" pitchFamily="2" charset="0"/>
                </a:rPr>
              </a:br>
              <a:r>
                <a:rPr lang="en-US" sz="1400" dirty="0">
                  <a:solidFill>
                    <a:schemeClr val="bg1"/>
                  </a:solidFill>
                  <a:effectLst/>
                  <a:latin typeface="Aptos" panose="020B0004020202020204" pitchFamily="34" charset="0"/>
                  <a:ea typeface="Roboto Light" pitchFamily="2" charset="0"/>
                </a:rPr>
                <a:t>Sinus pain and fever (minor)</a:t>
              </a:r>
            </a:p>
            <a:p>
              <a:pPr algn="ctr"/>
              <a:endParaRPr lang="en-US" sz="1400" dirty="0">
                <a:solidFill>
                  <a:schemeClr val="bg1"/>
                </a:solidFill>
                <a:effectLst/>
                <a:latin typeface="Aptos" panose="020B0004020202020204" pitchFamily="34" charset="0"/>
                <a:ea typeface="Roboto Light" pitchFamily="2" charset="0"/>
              </a:endParaRPr>
            </a:p>
            <a:p>
              <a:pPr algn="ctr"/>
              <a:r>
                <a:rPr lang="en-US" sz="1400" dirty="0">
                  <a:solidFill>
                    <a:schemeClr val="bg1"/>
                  </a:solidFill>
                  <a:effectLst/>
                  <a:latin typeface="Aptos" panose="020B0004020202020204" pitchFamily="34" charset="0"/>
                  <a:ea typeface="Roboto Light" pitchFamily="2" charset="0"/>
                </a:rPr>
                <a:t> Eye or ear pain or irritation</a:t>
              </a:r>
            </a:p>
            <a:p>
              <a:pPr algn="ctr"/>
              <a:r>
                <a:rPr lang="en-US" sz="1400" dirty="0">
                  <a:solidFill>
                    <a:schemeClr val="bg1"/>
                  </a:solidFill>
                  <a:effectLst/>
                  <a:latin typeface="Aptos" panose="020B0004020202020204" pitchFamily="34" charset="0"/>
                  <a:ea typeface="Roboto Light" pitchFamily="2" charset="0"/>
                </a:rPr>
                <a:t> </a:t>
              </a:r>
              <a:br>
                <a:rPr lang="en-US" sz="1400" dirty="0">
                  <a:solidFill>
                    <a:schemeClr val="bg1"/>
                  </a:solidFill>
                  <a:effectLst/>
                  <a:latin typeface="Aptos" panose="020B0004020202020204" pitchFamily="34" charset="0"/>
                  <a:ea typeface="Roboto Light" pitchFamily="2" charset="0"/>
                </a:rPr>
              </a:br>
              <a:r>
                <a:rPr lang="en-US" sz="1400" dirty="0">
                  <a:solidFill>
                    <a:schemeClr val="bg1"/>
                  </a:solidFill>
                  <a:effectLst/>
                  <a:latin typeface="Aptos" panose="020B0004020202020204" pitchFamily="34" charset="0"/>
                  <a:ea typeface="Roboto Light" pitchFamily="2" charset="0"/>
                </a:rPr>
                <a:t>Burning with urination</a:t>
              </a:r>
            </a:p>
          </p:txBody>
        </p:sp>
      </p:grpSp>
      <p:grpSp>
        <p:nvGrpSpPr>
          <p:cNvPr id="43" name="Group 42">
            <a:extLst>
              <a:ext uri="{FF2B5EF4-FFF2-40B4-BE49-F238E27FC236}">
                <a16:creationId xmlns:a16="http://schemas.microsoft.com/office/drawing/2014/main" id="{70405657-8C63-F02C-7883-3295B3DB2FAE}"/>
              </a:ext>
            </a:extLst>
          </p:cNvPr>
          <p:cNvGrpSpPr/>
          <p:nvPr/>
        </p:nvGrpSpPr>
        <p:grpSpPr>
          <a:xfrm>
            <a:off x="4243873" y="3047959"/>
            <a:ext cx="2805566" cy="6505474"/>
            <a:chOff x="4407655" y="3363338"/>
            <a:chExt cx="2805566" cy="6505474"/>
          </a:xfrm>
        </p:grpSpPr>
        <p:sp>
          <p:nvSpPr>
            <p:cNvPr id="2" name="Прямоугольник 3">
              <a:extLst>
                <a:ext uri="{FF2B5EF4-FFF2-40B4-BE49-F238E27FC236}">
                  <a16:creationId xmlns:a16="http://schemas.microsoft.com/office/drawing/2014/main" id="{DFD9F162-80FB-10B2-B76D-843C74DE1550}"/>
                </a:ext>
              </a:extLst>
            </p:cNvPr>
            <p:cNvSpPr/>
            <p:nvPr/>
          </p:nvSpPr>
          <p:spPr>
            <a:xfrm>
              <a:off x="4407655" y="3363338"/>
              <a:ext cx="2805566" cy="6505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a:extLst>
                <a:ext uri="{FF2B5EF4-FFF2-40B4-BE49-F238E27FC236}">
                  <a16:creationId xmlns:a16="http://schemas.microsoft.com/office/drawing/2014/main" id="{2D55F55F-CAD4-3B52-2047-66D3505180D1}"/>
                </a:ext>
              </a:extLst>
            </p:cNvPr>
            <p:cNvSpPr txBox="1"/>
            <p:nvPr/>
          </p:nvSpPr>
          <p:spPr>
            <a:xfrm>
              <a:off x="4663242" y="3493040"/>
              <a:ext cx="2321380" cy="5940088"/>
            </a:xfrm>
            <a:prstGeom prst="rect">
              <a:avLst/>
            </a:prstGeom>
            <a:noFill/>
          </p:spPr>
          <p:txBody>
            <a:bodyPr wrap="square" rtlCol="0">
              <a:spAutoFit/>
            </a:bodyPr>
            <a:lstStyle/>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Retail health clinic</a:t>
              </a:r>
            </a:p>
            <a:p>
              <a:pPr algn="ctr">
                <a:lnSpc>
                  <a:spcPct val="150000"/>
                </a:lnSpc>
                <a:spcBef>
                  <a:spcPts val="1800"/>
                </a:spcBef>
              </a:pPr>
              <a:r>
                <a:rPr lang="en-US" sz="1400" dirty="0">
                  <a:solidFill>
                    <a:schemeClr val="bg1"/>
                  </a:solidFill>
                  <a:latin typeface="Aptos" panose="020B0004020202020204" pitchFamily="34" charset="0"/>
                  <a:ea typeface="Cardo" panose="02020600000000000000" pitchFamily="18" charset="-79"/>
                  <a:cs typeface="Cardo" panose="02020600000000000000" pitchFamily="18" charset="-79"/>
                </a:rPr>
                <a:t>Estimated average cost:</a:t>
              </a:r>
              <a:br>
                <a:rPr lang="en-US" sz="1400" dirty="0">
                  <a:solidFill>
                    <a:schemeClr val="bg1"/>
                  </a:solidFill>
                  <a:latin typeface="Aptos" panose="020B0004020202020204" pitchFamily="34" charset="0"/>
                  <a:ea typeface="Cardo" panose="02020600000000000000" pitchFamily="18" charset="-79"/>
                  <a:cs typeface="Cardo" panose="02020600000000000000" pitchFamily="18" charset="-79"/>
                </a:rPr>
              </a:br>
              <a:r>
                <a:rPr lang="en-US" sz="3600" dirty="0">
                  <a:solidFill>
                    <a:schemeClr val="bg1"/>
                  </a:solidFill>
                  <a:latin typeface="Aptos" panose="020B0004020202020204" pitchFamily="34" charset="0"/>
                  <a:ea typeface="Cardo" panose="02020600000000000000" pitchFamily="18" charset="-79"/>
                  <a:cs typeface="Cardo" panose="02020600000000000000" pitchFamily="18" charset="-79"/>
                </a:rPr>
                <a:t>$$</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cs typeface="Cardo" panose="02020600000000000000" pitchFamily="18" charset="-79"/>
                </a:rPr>
                <a:t>When to go: </a:t>
              </a:r>
              <a:b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cs typeface="Cardo" panose="02020600000000000000" pitchFamily="18" charset="-79"/>
                </a:rPr>
              </a:b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Allergic reactions (minor)</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 </a:t>
              </a:r>
              <a:b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b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Bumps, cuts, </a:t>
              </a:r>
              <a:b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b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scrapes, rashes</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 </a:t>
              </a:r>
              <a:b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b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Burning with urination</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 </a:t>
              </a:r>
              <a:b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b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Burns (minor)</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 </a:t>
              </a:r>
              <a:b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b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Cold, cough and </a:t>
              </a:r>
              <a:b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b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sore throat</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 </a:t>
              </a:r>
              <a:b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b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Sinus pain and fever (minor)</a:t>
              </a:r>
            </a:p>
            <a:p>
              <a:pPr marL="0" marR="0" lvl="0" indent="0" algn="ctr" defTabSz="1371600" rtl="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ptos" panose="020B0004020202020204" pitchFamily="34" charset="0"/>
                <a:ea typeface="Roboto Light" pitchFamily="2" charset="0"/>
              </a:endParaRP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Eye or ear pain or irritation</a:t>
              </a:r>
            </a:p>
            <a:p>
              <a:pPr marL="0" marR="0" lvl="0" indent="0" algn="ctr" defTabSz="1371600" rtl="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ptos" panose="020B0004020202020204" pitchFamily="34" charset="0"/>
                <a:ea typeface="Roboto Light" pitchFamily="2" charset="0"/>
              </a:endParaRP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rPr>
                <a:t>Shots</a:t>
              </a:r>
            </a:p>
          </p:txBody>
        </p:sp>
      </p:grpSp>
      <p:grpSp>
        <p:nvGrpSpPr>
          <p:cNvPr id="42" name="Group 41">
            <a:extLst>
              <a:ext uri="{FF2B5EF4-FFF2-40B4-BE49-F238E27FC236}">
                <a16:creationId xmlns:a16="http://schemas.microsoft.com/office/drawing/2014/main" id="{525C6F59-5C2D-872E-4F04-49C6DC5C68CB}"/>
              </a:ext>
            </a:extLst>
          </p:cNvPr>
          <p:cNvGrpSpPr/>
          <p:nvPr/>
        </p:nvGrpSpPr>
        <p:grpSpPr>
          <a:xfrm>
            <a:off x="7619276" y="3047959"/>
            <a:ext cx="2805569" cy="6505474"/>
            <a:chOff x="7391485" y="3363338"/>
            <a:chExt cx="2805569" cy="6505474"/>
          </a:xfrm>
          <a:solidFill>
            <a:srgbClr val="C00000"/>
          </a:solidFill>
        </p:grpSpPr>
        <p:sp>
          <p:nvSpPr>
            <p:cNvPr id="28" name="Прямоугольник 3">
              <a:extLst>
                <a:ext uri="{FF2B5EF4-FFF2-40B4-BE49-F238E27FC236}">
                  <a16:creationId xmlns:a16="http://schemas.microsoft.com/office/drawing/2014/main" id="{1CA899C0-1C1F-D301-55E0-FD9B92B52218}"/>
                </a:ext>
              </a:extLst>
            </p:cNvPr>
            <p:cNvSpPr/>
            <p:nvPr/>
          </p:nvSpPr>
          <p:spPr>
            <a:xfrm>
              <a:off x="7391488" y="3363338"/>
              <a:ext cx="2805566" cy="6505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TextBox 28">
              <a:extLst>
                <a:ext uri="{FF2B5EF4-FFF2-40B4-BE49-F238E27FC236}">
                  <a16:creationId xmlns:a16="http://schemas.microsoft.com/office/drawing/2014/main" id="{14453F2E-A9D5-4C9D-5AF7-E290D76FEA7D}"/>
                </a:ext>
              </a:extLst>
            </p:cNvPr>
            <p:cNvSpPr txBox="1"/>
            <p:nvPr/>
          </p:nvSpPr>
          <p:spPr>
            <a:xfrm>
              <a:off x="7391485" y="3493040"/>
              <a:ext cx="2805566" cy="4647426"/>
            </a:xfrm>
            <a:prstGeom prst="rect">
              <a:avLst/>
            </a:prstGeom>
            <a:grpFill/>
          </p:spPr>
          <p:txBody>
            <a:bodyPr wrap="square" rtlCol="0">
              <a:spAutoFit/>
            </a:bodyPr>
            <a:lstStyle/>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Primary care physician</a:t>
              </a:r>
            </a:p>
            <a:p>
              <a:pPr algn="ctr">
                <a:lnSpc>
                  <a:spcPct val="150000"/>
                </a:lnSpc>
                <a:spcBef>
                  <a:spcPts val="1800"/>
                </a:spcBef>
              </a:pPr>
              <a:r>
                <a:rPr lang="en-US" sz="1400" dirty="0">
                  <a:solidFill>
                    <a:schemeClr val="bg1"/>
                  </a:solidFill>
                  <a:latin typeface="Aptos" panose="020B0004020202020204" pitchFamily="34" charset="0"/>
                  <a:ea typeface="Cardo" panose="02020600000000000000" pitchFamily="18" charset="-79"/>
                  <a:cs typeface="Cardo" panose="02020600000000000000" pitchFamily="18" charset="-79"/>
                </a:rPr>
                <a:t>Estimated average cost:</a:t>
              </a:r>
              <a:br>
                <a:rPr lang="en-US" sz="1400" dirty="0">
                  <a:solidFill>
                    <a:schemeClr val="bg1"/>
                  </a:solidFill>
                  <a:latin typeface="Aptos" panose="020B0004020202020204" pitchFamily="34" charset="0"/>
                  <a:ea typeface="Cardo" panose="02020600000000000000" pitchFamily="18" charset="-79"/>
                  <a:cs typeface="Cardo" panose="02020600000000000000" pitchFamily="18" charset="-79"/>
                </a:rPr>
              </a:br>
              <a:r>
                <a:rPr lang="en-US" sz="3600" dirty="0">
                  <a:solidFill>
                    <a:schemeClr val="bg1"/>
                  </a:solidFill>
                  <a:latin typeface="Aptos" panose="020B0004020202020204" pitchFamily="34" charset="0"/>
                  <a:ea typeface="Cardo" panose="02020600000000000000" pitchFamily="18" charset="-79"/>
                  <a:cs typeface="Cardo" panose="02020600000000000000" pitchFamily="18" charset="-79"/>
                </a:rPr>
                <a:t>$$$</a:t>
              </a:r>
            </a:p>
            <a:p>
              <a:pPr algn="ctr"/>
              <a:r>
                <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Roboto Light" pitchFamily="2" charset="0"/>
                  <a:cs typeface="Cardo" panose="02020600000000000000" pitchFamily="18" charset="-79"/>
                </a:rPr>
                <a:t>When to go: </a:t>
              </a:r>
            </a:p>
            <a:p>
              <a:pPr algn="ctr"/>
              <a:r>
                <a:rPr lang="en-US" sz="1400" b="1" dirty="0">
                  <a:solidFill>
                    <a:schemeClr val="bg1"/>
                  </a:solidFill>
                  <a:effectLst/>
                  <a:latin typeface="Aptos" panose="020B0004020202020204" pitchFamily="34" charset="0"/>
                </a:rPr>
                <a:t>Same as retail health clinic plus…</a:t>
              </a:r>
              <a:endParaRPr lang="en-US" sz="1400" dirty="0">
                <a:solidFill>
                  <a:schemeClr val="bg1"/>
                </a:solidFill>
                <a:effectLst/>
                <a:latin typeface="Aptos" panose="020B0004020202020204" pitchFamily="34" charset="0"/>
              </a:endParaRPr>
            </a:p>
            <a:p>
              <a:pPr algn="ctr"/>
              <a:endParaRPr lang="en-US" sz="1400" dirty="0">
                <a:solidFill>
                  <a:schemeClr val="bg1"/>
                </a:solidFill>
                <a:effectLst/>
                <a:latin typeface="Aptos" panose="020B0004020202020204" pitchFamily="34" charset="0"/>
              </a:endParaRPr>
            </a:p>
            <a:p>
              <a:pPr algn="ctr"/>
              <a:r>
                <a:rPr lang="en-US" sz="1400" dirty="0">
                  <a:solidFill>
                    <a:schemeClr val="bg1"/>
                  </a:solidFill>
                  <a:effectLst/>
                  <a:latin typeface="Aptos" panose="020B0004020202020204" pitchFamily="34" charset="0"/>
                </a:rPr>
                <a:t>Asthma (mild)</a:t>
              </a:r>
            </a:p>
            <a:p>
              <a:pPr algn="ctr"/>
              <a:r>
                <a:rPr lang="en-US" sz="1400" dirty="0">
                  <a:solidFill>
                    <a:schemeClr val="bg1"/>
                  </a:solidFill>
                  <a:effectLst/>
                  <a:latin typeface="Aptos" panose="020B0004020202020204" pitchFamily="34" charset="0"/>
                </a:rPr>
                <a:t> </a:t>
              </a:r>
              <a:br>
                <a:rPr lang="en-US" sz="1400" dirty="0">
                  <a:solidFill>
                    <a:schemeClr val="bg1"/>
                  </a:solidFill>
                  <a:effectLst/>
                  <a:latin typeface="Aptos" panose="020B0004020202020204" pitchFamily="34" charset="0"/>
                </a:rPr>
              </a:br>
              <a:r>
                <a:rPr lang="en-US" sz="1400" dirty="0">
                  <a:solidFill>
                    <a:schemeClr val="bg1"/>
                  </a:solidFill>
                  <a:effectLst/>
                  <a:latin typeface="Aptos" panose="020B0004020202020204" pitchFamily="34" charset="0"/>
                </a:rPr>
                <a:t>Back pain</a:t>
              </a:r>
            </a:p>
            <a:p>
              <a:pPr algn="ctr"/>
              <a:r>
                <a:rPr lang="en-US" sz="1400" dirty="0">
                  <a:solidFill>
                    <a:schemeClr val="bg1"/>
                  </a:solidFill>
                  <a:effectLst/>
                  <a:latin typeface="Aptos" panose="020B0004020202020204" pitchFamily="34" charset="0"/>
                </a:rPr>
                <a:t> </a:t>
              </a:r>
              <a:br>
                <a:rPr lang="en-US" sz="1400" dirty="0">
                  <a:solidFill>
                    <a:schemeClr val="bg1"/>
                  </a:solidFill>
                  <a:effectLst/>
                  <a:latin typeface="Aptos" panose="020B0004020202020204" pitchFamily="34" charset="0"/>
                </a:rPr>
              </a:br>
              <a:r>
                <a:rPr lang="en-US" sz="1400" dirty="0">
                  <a:solidFill>
                    <a:schemeClr val="bg1"/>
                  </a:solidFill>
                  <a:effectLst/>
                  <a:latin typeface="Aptos" panose="020B0004020202020204" pitchFamily="34" charset="0"/>
                </a:rPr>
                <a:t>Nausea or diarrhea</a:t>
              </a:r>
            </a:p>
            <a:p>
              <a:pPr algn="ctr"/>
              <a:r>
                <a:rPr lang="en-US" sz="1400" dirty="0">
                  <a:solidFill>
                    <a:schemeClr val="bg1"/>
                  </a:solidFill>
                  <a:effectLst/>
                  <a:latin typeface="Aptos" panose="020B0004020202020204" pitchFamily="34" charset="0"/>
                </a:rPr>
                <a:t> </a:t>
              </a:r>
              <a:br>
                <a:rPr lang="en-US" sz="1400" dirty="0">
                  <a:solidFill>
                    <a:schemeClr val="bg1"/>
                  </a:solidFill>
                  <a:effectLst/>
                  <a:latin typeface="Aptos" panose="020B0004020202020204" pitchFamily="34" charset="0"/>
                </a:rPr>
              </a:br>
              <a:r>
                <a:rPr lang="en-US" sz="1400" dirty="0">
                  <a:solidFill>
                    <a:schemeClr val="bg1"/>
                  </a:solidFill>
                  <a:effectLst/>
                  <a:latin typeface="Aptos" panose="020B0004020202020204" pitchFamily="34" charset="0"/>
                </a:rPr>
                <a:t>Headache (minor)</a:t>
              </a:r>
            </a:p>
            <a:p>
              <a:pPr algn="ctr"/>
              <a:endParaRPr lang="en-US" sz="1400" dirty="0">
                <a:solidFill>
                  <a:schemeClr val="bg1"/>
                </a:solidFill>
                <a:latin typeface="Aptos" panose="020B0004020202020204" pitchFamily="34" charset="0"/>
              </a:endParaRPr>
            </a:p>
            <a:p>
              <a:pPr algn="ctr"/>
              <a:r>
                <a:rPr lang="en-US" sz="1400" dirty="0">
                  <a:solidFill>
                    <a:schemeClr val="bg1"/>
                  </a:solidFill>
                  <a:latin typeface="Aptos" panose="020B0004020202020204" pitchFamily="34" charset="0"/>
                </a:rPr>
                <a:t>Chronic conditions</a:t>
              </a:r>
              <a:endParaRPr lang="en-US" sz="3600" dirty="0">
                <a:solidFill>
                  <a:schemeClr val="bg1"/>
                </a:solidFill>
                <a:latin typeface="Aptos" panose="020B0004020202020204" pitchFamily="34" charset="0"/>
                <a:ea typeface="Cardo" panose="02020600000000000000" pitchFamily="18" charset="-79"/>
                <a:cs typeface="Cardo" panose="02020600000000000000" pitchFamily="18" charset="-79"/>
              </a:endParaRPr>
            </a:p>
          </p:txBody>
        </p:sp>
      </p:grpSp>
      <p:grpSp>
        <p:nvGrpSpPr>
          <p:cNvPr id="41" name="Group 40">
            <a:extLst>
              <a:ext uri="{FF2B5EF4-FFF2-40B4-BE49-F238E27FC236}">
                <a16:creationId xmlns:a16="http://schemas.microsoft.com/office/drawing/2014/main" id="{A9DD239C-3F59-E3B1-EA99-DFC7FB470231}"/>
              </a:ext>
            </a:extLst>
          </p:cNvPr>
          <p:cNvGrpSpPr/>
          <p:nvPr/>
        </p:nvGrpSpPr>
        <p:grpSpPr>
          <a:xfrm>
            <a:off x="10994685" y="3047959"/>
            <a:ext cx="2805566" cy="6505474"/>
            <a:chOff x="10519699" y="3363338"/>
            <a:chExt cx="2805566" cy="6505474"/>
          </a:xfrm>
          <a:solidFill>
            <a:srgbClr val="C00000"/>
          </a:solidFill>
        </p:grpSpPr>
        <p:sp>
          <p:nvSpPr>
            <p:cNvPr id="32" name="Прямоугольник 3">
              <a:extLst>
                <a:ext uri="{FF2B5EF4-FFF2-40B4-BE49-F238E27FC236}">
                  <a16:creationId xmlns:a16="http://schemas.microsoft.com/office/drawing/2014/main" id="{1E23D724-38CA-82AA-FB11-1FCE860EFAE5}"/>
                </a:ext>
              </a:extLst>
            </p:cNvPr>
            <p:cNvSpPr/>
            <p:nvPr/>
          </p:nvSpPr>
          <p:spPr>
            <a:xfrm>
              <a:off x="10519699" y="3363338"/>
              <a:ext cx="2805566" cy="6505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Box 32">
              <a:extLst>
                <a:ext uri="{FF2B5EF4-FFF2-40B4-BE49-F238E27FC236}">
                  <a16:creationId xmlns:a16="http://schemas.microsoft.com/office/drawing/2014/main" id="{D7631748-A1B4-1B42-C644-185B1E6E4B7D}"/>
                </a:ext>
              </a:extLst>
            </p:cNvPr>
            <p:cNvSpPr txBox="1"/>
            <p:nvPr/>
          </p:nvSpPr>
          <p:spPr>
            <a:xfrm>
              <a:off x="10775286" y="3493040"/>
              <a:ext cx="2321380" cy="5186035"/>
            </a:xfrm>
            <a:prstGeom prst="rect">
              <a:avLst/>
            </a:prstGeom>
            <a:grpFill/>
          </p:spPr>
          <p:txBody>
            <a:bodyPr wrap="square" rtlCol="0">
              <a:spAutoFit/>
            </a:bodyPr>
            <a:lstStyle/>
            <a:p>
              <a:pPr algn="ctr">
                <a:lnSpc>
                  <a:spcPct val="150000"/>
                </a:lnSpc>
                <a:spcBef>
                  <a:spcPts val="1200"/>
                </a:spcBef>
              </a:pPr>
              <a:r>
                <a:rPr lang="en-US" sz="1600" kern="0" dirty="0">
                  <a:solidFill>
                    <a:schemeClr val="bg1"/>
                  </a:solidFill>
                  <a:latin typeface="Aptos" panose="020B0004020202020204" pitchFamily="34" charset="0"/>
                  <a:ea typeface="Roboto Medium" panose="02000000000000000000" pitchFamily="2" charset="0"/>
                  <a:cs typeface="Roboto Medium" panose="02000000000000000000" pitchFamily="2" charset="0"/>
                </a:rPr>
                <a:t>Urgent care center</a:t>
              </a:r>
            </a:p>
            <a:p>
              <a:pPr algn="ctr">
                <a:lnSpc>
                  <a:spcPct val="150000"/>
                </a:lnSpc>
                <a:spcBef>
                  <a:spcPts val="1800"/>
                </a:spcBef>
              </a:pPr>
              <a:r>
                <a:rPr lang="en-US" sz="1400" dirty="0">
                  <a:solidFill>
                    <a:schemeClr val="bg1"/>
                  </a:solidFill>
                  <a:latin typeface="Aptos" panose="020B0004020202020204" pitchFamily="34" charset="0"/>
                  <a:ea typeface="Cardo" panose="02020600000000000000" pitchFamily="18" charset="-79"/>
                  <a:cs typeface="Cardo" panose="02020600000000000000" pitchFamily="18" charset="-79"/>
                </a:rPr>
                <a:t>Estimated average cost:</a:t>
              </a:r>
              <a:br>
                <a:rPr lang="en-US" sz="1400" dirty="0">
                  <a:solidFill>
                    <a:schemeClr val="bg1"/>
                  </a:solidFill>
                  <a:latin typeface="Aptos" panose="020B0004020202020204" pitchFamily="34" charset="0"/>
                  <a:ea typeface="Cardo" panose="02020600000000000000" pitchFamily="18" charset="-79"/>
                  <a:cs typeface="Cardo" panose="02020600000000000000" pitchFamily="18" charset="-79"/>
                </a:rPr>
              </a:br>
              <a:r>
                <a:rPr lang="en-US" sz="3600" dirty="0">
                  <a:solidFill>
                    <a:schemeClr val="bg1"/>
                  </a:solidFill>
                  <a:latin typeface="Aptos" panose="020B0004020202020204" pitchFamily="34" charset="0"/>
                  <a:ea typeface="Cardo" panose="02020600000000000000" pitchFamily="18" charset="-79"/>
                  <a:cs typeface="Cardo" panose="02020600000000000000" pitchFamily="18" charset="-79"/>
                </a:rPr>
                <a:t>$$$$</a:t>
              </a:r>
            </a:p>
            <a:p>
              <a:pPr algn="ctr"/>
              <a:r>
                <a:rPr lang="en-US" sz="1400" b="1" dirty="0">
                  <a:solidFill>
                    <a:schemeClr val="bg1"/>
                  </a:solidFill>
                  <a:effectLst/>
                  <a:latin typeface="Aptos" panose="020B0004020202020204" pitchFamily="34" charset="0"/>
                </a:rPr>
                <a:t>When to go:</a:t>
              </a:r>
            </a:p>
            <a:p>
              <a:pPr algn="ctr"/>
              <a:r>
                <a:rPr lang="en-US" sz="1400" b="1" dirty="0">
                  <a:solidFill>
                    <a:schemeClr val="bg1"/>
                  </a:solidFill>
                  <a:effectLst/>
                  <a:latin typeface="Aptos" panose="020B0004020202020204" pitchFamily="34" charset="0"/>
                </a:rPr>
                <a:t>Same as walk-in doctor’s office plus…</a:t>
              </a:r>
              <a:endParaRPr lang="en-US" sz="1400" b="1" dirty="0">
                <a:solidFill>
                  <a:schemeClr val="bg1"/>
                </a:solidFill>
                <a:latin typeface="Aptos" panose="020B0004020202020204" pitchFamily="34" charset="0"/>
              </a:endParaRPr>
            </a:p>
            <a:p>
              <a:pPr algn="ctr"/>
              <a:endParaRPr lang="en-US" sz="1400" b="1" dirty="0">
                <a:solidFill>
                  <a:schemeClr val="bg1"/>
                </a:solidFill>
                <a:effectLst/>
                <a:latin typeface="Aptos" panose="020B0004020202020204" pitchFamily="34" charset="0"/>
              </a:endParaRPr>
            </a:p>
            <a:p>
              <a:pPr algn="ctr"/>
              <a:r>
                <a:rPr lang="en-US" sz="1400" dirty="0">
                  <a:solidFill>
                    <a:schemeClr val="bg1"/>
                  </a:solidFill>
                  <a:effectLst/>
                  <a:latin typeface="Aptos" panose="020B0004020202020204" pitchFamily="34" charset="0"/>
                </a:rPr>
                <a:t>Animal bites</a:t>
              </a:r>
            </a:p>
            <a:p>
              <a:pPr algn="ctr"/>
              <a:r>
                <a:rPr lang="en-US" sz="1400" dirty="0">
                  <a:solidFill>
                    <a:schemeClr val="bg1"/>
                  </a:solidFill>
                  <a:effectLst/>
                  <a:latin typeface="Aptos" panose="020B0004020202020204" pitchFamily="34" charset="0"/>
                </a:rPr>
                <a:t> </a:t>
              </a:r>
              <a:br>
                <a:rPr lang="en-US" sz="1400" dirty="0">
                  <a:solidFill>
                    <a:schemeClr val="bg1"/>
                  </a:solidFill>
                  <a:effectLst/>
                  <a:latin typeface="Aptos" panose="020B0004020202020204" pitchFamily="34" charset="0"/>
                </a:rPr>
              </a:br>
              <a:r>
                <a:rPr lang="en-US" sz="1400" dirty="0">
                  <a:solidFill>
                    <a:schemeClr val="bg1"/>
                  </a:solidFill>
                  <a:effectLst/>
                  <a:latin typeface="Aptos" panose="020B0004020202020204" pitchFamily="34" charset="0"/>
                </a:rPr>
                <a:t>Sprains and strains</a:t>
              </a:r>
            </a:p>
            <a:p>
              <a:pPr algn="ctr"/>
              <a:r>
                <a:rPr lang="en-US" sz="1400" dirty="0">
                  <a:solidFill>
                    <a:schemeClr val="bg1"/>
                  </a:solidFill>
                  <a:effectLst/>
                  <a:latin typeface="Aptos" panose="020B0004020202020204" pitchFamily="34" charset="0"/>
                </a:rPr>
                <a:t> </a:t>
              </a:r>
              <a:br>
                <a:rPr lang="en-US" sz="1400" dirty="0">
                  <a:solidFill>
                    <a:schemeClr val="bg1"/>
                  </a:solidFill>
                  <a:effectLst/>
                  <a:latin typeface="Aptos" panose="020B0004020202020204" pitchFamily="34" charset="0"/>
                </a:rPr>
              </a:br>
              <a:r>
                <a:rPr lang="en-US" sz="1400" dirty="0">
                  <a:solidFill>
                    <a:schemeClr val="bg1"/>
                  </a:solidFill>
                  <a:effectLst/>
                  <a:latin typeface="Aptos" panose="020B0004020202020204" pitchFamily="34" charset="0"/>
                </a:rPr>
                <a:t>Stitches</a:t>
              </a:r>
            </a:p>
            <a:p>
              <a:pPr algn="ctr"/>
              <a:r>
                <a:rPr lang="en-US" sz="1400" dirty="0">
                  <a:solidFill>
                    <a:schemeClr val="bg1"/>
                  </a:solidFill>
                  <a:effectLst/>
                  <a:latin typeface="Aptos" panose="020B0004020202020204" pitchFamily="34" charset="0"/>
                </a:rPr>
                <a:t> </a:t>
              </a:r>
              <a:br>
                <a:rPr lang="en-US" sz="1400" dirty="0">
                  <a:solidFill>
                    <a:schemeClr val="bg1"/>
                  </a:solidFill>
                  <a:effectLst/>
                  <a:latin typeface="Aptos" panose="020B0004020202020204" pitchFamily="34" charset="0"/>
                </a:rPr>
              </a:br>
              <a:r>
                <a:rPr lang="en-US" sz="1400" dirty="0">
                  <a:solidFill>
                    <a:schemeClr val="bg1"/>
                  </a:solidFill>
                  <a:effectLst/>
                  <a:latin typeface="Aptos" panose="020B0004020202020204" pitchFamily="34" charset="0"/>
                </a:rPr>
                <a:t>X-rays</a:t>
              </a:r>
            </a:p>
            <a:p>
              <a:pPr algn="ctr">
                <a:lnSpc>
                  <a:spcPct val="150000"/>
                </a:lnSpc>
                <a:spcBef>
                  <a:spcPts val="1800"/>
                </a:spcBef>
              </a:pPr>
              <a:endParaRPr lang="en-US" sz="3600" dirty="0">
                <a:solidFill>
                  <a:schemeClr val="bg2">
                    <a:lumMod val="25000"/>
                  </a:schemeClr>
                </a:solidFill>
                <a:latin typeface="+mj-lt"/>
                <a:ea typeface="Cardo" panose="02020600000000000000" pitchFamily="18" charset="-79"/>
                <a:cs typeface="Cardo" panose="02020600000000000000" pitchFamily="18" charset="-79"/>
              </a:endParaRPr>
            </a:p>
          </p:txBody>
        </p:sp>
      </p:grpSp>
      <p:sp>
        <p:nvSpPr>
          <p:cNvPr id="5" name="TextBox 4">
            <a:extLst>
              <a:ext uri="{FF2B5EF4-FFF2-40B4-BE49-F238E27FC236}">
                <a16:creationId xmlns:a16="http://schemas.microsoft.com/office/drawing/2014/main" id="{4C9C6744-3254-4F51-B995-FCAEAB2175D3}"/>
              </a:ext>
            </a:extLst>
          </p:cNvPr>
          <p:cNvSpPr txBox="1"/>
          <p:nvPr/>
        </p:nvSpPr>
        <p:spPr>
          <a:xfrm>
            <a:off x="0" y="375496"/>
            <a:ext cx="18287999" cy="1017202"/>
          </a:xfrm>
          <a:prstGeom prst="rect">
            <a:avLst/>
          </a:prstGeom>
          <a:noFill/>
        </p:spPr>
        <p:txBody>
          <a:bodyPr wrap="square" rtlCol="0">
            <a:spAutoFit/>
          </a:bodyPr>
          <a:lstStyle/>
          <a:p>
            <a:pPr algn="ctr">
              <a:lnSpc>
                <a:spcPts val="7400"/>
              </a:lnSpc>
            </a:pPr>
            <a:r>
              <a:rPr lang="en-US" sz="6000" dirty="0">
                <a:solidFill>
                  <a:schemeClr val="tx1">
                    <a:lumMod val="75000"/>
                    <a:lumOff val="25000"/>
                  </a:schemeClr>
                </a:solidFill>
                <a:latin typeface="Aptos" panose="020B0004020202020204" pitchFamily="34" charset="0"/>
              </a:rPr>
              <a:t>Choose Your Right Healthcare Setting</a:t>
            </a:r>
          </a:p>
        </p:txBody>
      </p:sp>
      <p:pic>
        <p:nvPicPr>
          <p:cNvPr id="6" name="Picture 5" descr="Icon&#10;&#10;Description automatically generated">
            <a:extLst>
              <a:ext uri="{FF2B5EF4-FFF2-40B4-BE49-F238E27FC236}">
                <a16:creationId xmlns:a16="http://schemas.microsoft.com/office/drawing/2014/main" id="{F6A9DBBD-8078-53D3-6339-5E915634AE90}"/>
              </a:ext>
            </a:extLst>
          </p:cNvPr>
          <p:cNvPicPr>
            <a:picLocks noChangeAspect="1"/>
          </p:cNvPicPr>
          <p:nvPr/>
        </p:nvPicPr>
        <p:blipFill rotWithShape="1">
          <a:blip r:embed="rId2">
            <a:extLst>
              <a:ext uri="{28A0092B-C50C-407E-A947-70E740481C1C}">
                <a14:useLocalDpi xmlns:a14="http://schemas.microsoft.com/office/drawing/2010/main" val="0"/>
              </a:ext>
            </a:extLst>
          </a:blip>
          <a:srcRect r="86809"/>
          <a:stretch/>
        </p:blipFill>
        <p:spPr>
          <a:xfrm>
            <a:off x="15346607" y="1633571"/>
            <a:ext cx="1102567" cy="1032819"/>
          </a:xfrm>
          <a:prstGeom prst="rect">
            <a:avLst/>
          </a:prstGeom>
        </p:spPr>
      </p:pic>
      <p:pic>
        <p:nvPicPr>
          <p:cNvPr id="7" name="Picture 6" descr="Icon&#10;&#10;Description automatically generated">
            <a:extLst>
              <a:ext uri="{FF2B5EF4-FFF2-40B4-BE49-F238E27FC236}">
                <a16:creationId xmlns:a16="http://schemas.microsoft.com/office/drawing/2014/main" id="{0E711E7A-823D-7C8C-DACE-C38854D996AB}"/>
              </a:ext>
            </a:extLst>
          </p:cNvPr>
          <p:cNvPicPr>
            <a:picLocks noChangeAspect="1"/>
          </p:cNvPicPr>
          <p:nvPr/>
        </p:nvPicPr>
        <p:blipFill rotWithShape="1">
          <a:blip r:embed="rId2">
            <a:extLst>
              <a:ext uri="{28A0092B-C50C-407E-A947-70E740481C1C}">
                <a14:useLocalDpi xmlns:a14="http://schemas.microsoft.com/office/drawing/2010/main" val="0"/>
              </a:ext>
            </a:extLst>
          </a:blip>
          <a:srcRect l="89510" r="-2701"/>
          <a:stretch/>
        </p:blipFill>
        <p:spPr>
          <a:xfrm>
            <a:off x="1695064" y="1633571"/>
            <a:ext cx="1102567" cy="1032819"/>
          </a:xfrm>
          <a:prstGeom prst="rect">
            <a:avLst/>
          </a:prstGeom>
        </p:spPr>
      </p:pic>
      <p:pic>
        <p:nvPicPr>
          <p:cNvPr id="8" name="Picture 7" descr="Icon&#10;&#10;Description automatically generated">
            <a:extLst>
              <a:ext uri="{FF2B5EF4-FFF2-40B4-BE49-F238E27FC236}">
                <a16:creationId xmlns:a16="http://schemas.microsoft.com/office/drawing/2014/main" id="{21D65891-7665-A796-F2A5-1887398E171C}"/>
              </a:ext>
            </a:extLst>
          </p:cNvPr>
          <p:cNvPicPr>
            <a:picLocks noChangeAspect="1"/>
          </p:cNvPicPr>
          <p:nvPr/>
        </p:nvPicPr>
        <p:blipFill rotWithShape="1">
          <a:blip r:embed="rId2">
            <a:extLst>
              <a:ext uri="{28A0092B-C50C-407E-A947-70E740481C1C}">
                <a14:useLocalDpi xmlns:a14="http://schemas.microsoft.com/office/drawing/2010/main" val="0"/>
              </a:ext>
            </a:extLst>
          </a:blip>
          <a:srcRect l="19242" r="63608"/>
          <a:stretch/>
        </p:blipFill>
        <p:spPr>
          <a:xfrm>
            <a:off x="4891155" y="1633571"/>
            <a:ext cx="1433526" cy="1032819"/>
          </a:xfrm>
          <a:prstGeom prst="rect">
            <a:avLst/>
          </a:prstGeom>
        </p:spPr>
      </p:pic>
      <p:pic>
        <p:nvPicPr>
          <p:cNvPr id="13" name="Picture 12" descr="Icon&#10;&#10;Description automatically generated">
            <a:extLst>
              <a:ext uri="{FF2B5EF4-FFF2-40B4-BE49-F238E27FC236}">
                <a16:creationId xmlns:a16="http://schemas.microsoft.com/office/drawing/2014/main" id="{C60040DC-0906-3634-21B3-B693BB5A0E0D}"/>
              </a:ext>
            </a:extLst>
          </p:cNvPr>
          <p:cNvPicPr>
            <a:picLocks noChangeAspect="1"/>
          </p:cNvPicPr>
          <p:nvPr/>
        </p:nvPicPr>
        <p:blipFill rotWithShape="1">
          <a:blip r:embed="rId2">
            <a:extLst>
              <a:ext uri="{28A0092B-C50C-407E-A947-70E740481C1C}">
                <a14:useLocalDpi xmlns:a14="http://schemas.microsoft.com/office/drawing/2010/main" val="0"/>
              </a:ext>
            </a:extLst>
          </a:blip>
          <a:srcRect l="40368" r="42482"/>
          <a:stretch/>
        </p:blipFill>
        <p:spPr>
          <a:xfrm>
            <a:off x="8308912" y="1633571"/>
            <a:ext cx="1433526" cy="1032819"/>
          </a:xfrm>
          <a:prstGeom prst="rect">
            <a:avLst/>
          </a:prstGeom>
        </p:spPr>
      </p:pic>
      <p:pic>
        <p:nvPicPr>
          <p:cNvPr id="14" name="Picture 13" descr="Icon&#10;&#10;Description automatically generated">
            <a:extLst>
              <a:ext uri="{FF2B5EF4-FFF2-40B4-BE49-F238E27FC236}">
                <a16:creationId xmlns:a16="http://schemas.microsoft.com/office/drawing/2014/main" id="{464355CB-3F24-5F7A-15CF-1B0E2F75A484}"/>
              </a:ext>
            </a:extLst>
          </p:cNvPr>
          <p:cNvPicPr>
            <a:picLocks noChangeAspect="1"/>
          </p:cNvPicPr>
          <p:nvPr/>
        </p:nvPicPr>
        <p:blipFill rotWithShape="1">
          <a:blip r:embed="rId2">
            <a:extLst>
              <a:ext uri="{28A0092B-C50C-407E-A947-70E740481C1C}">
                <a14:useLocalDpi xmlns:a14="http://schemas.microsoft.com/office/drawing/2010/main" val="0"/>
              </a:ext>
            </a:extLst>
          </a:blip>
          <a:srcRect l="62044" r="20806"/>
          <a:stretch/>
        </p:blipFill>
        <p:spPr>
          <a:xfrm>
            <a:off x="11651719" y="1633571"/>
            <a:ext cx="1433526" cy="1032819"/>
          </a:xfrm>
          <a:prstGeom prst="rect">
            <a:avLst/>
          </a:prstGeom>
        </p:spPr>
      </p:pic>
      <p:grpSp>
        <p:nvGrpSpPr>
          <p:cNvPr id="12" name="Group 11">
            <a:extLst>
              <a:ext uri="{FF2B5EF4-FFF2-40B4-BE49-F238E27FC236}">
                <a16:creationId xmlns:a16="http://schemas.microsoft.com/office/drawing/2014/main" id="{9A6595D1-4A96-6355-B8F3-684FD2FAE934}"/>
              </a:ext>
            </a:extLst>
          </p:cNvPr>
          <p:cNvGrpSpPr/>
          <p:nvPr/>
        </p:nvGrpSpPr>
        <p:grpSpPr>
          <a:xfrm>
            <a:off x="14495107" y="3047958"/>
            <a:ext cx="2805566" cy="6505474"/>
            <a:chOff x="10519699" y="3363338"/>
            <a:chExt cx="2805566" cy="6505474"/>
          </a:xfrm>
          <a:solidFill>
            <a:srgbClr val="C00000"/>
          </a:solidFill>
        </p:grpSpPr>
        <p:sp>
          <p:nvSpPr>
            <p:cNvPr id="15" name="Прямоугольник 3">
              <a:extLst>
                <a:ext uri="{FF2B5EF4-FFF2-40B4-BE49-F238E27FC236}">
                  <a16:creationId xmlns:a16="http://schemas.microsoft.com/office/drawing/2014/main" id="{91F6FB42-95DB-0052-F35B-23A09486B5E2}"/>
                </a:ext>
              </a:extLst>
            </p:cNvPr>
            <p:cNvSpPr/>
            <p:nvPr/>
          </p:nvSpPr>
          <p:spPr>
            <a:xfrm>
              <a:off x="10519699" y="3363338"/>
              <a:ext cx="2805566" cy="6505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a:extLst>
                <a:ext uri="{FF2B5EF4-FFF2-40B4-BE49-F238E27FC236}">
                  <a16:creationId xmlns:a16="http://schemas.microsoft.com/office/drawing/2014/main" id="{65F93FBE-2EE8-32C3-8BB3-B5C03C0AC61E}"/>
                </a:ext>
              </a:extLst>
            </p:cNvPr>
            <p:cNvSpPr txBox="1"/>
            <p:nvPr/>
          </p:nvSpPr>
          <p:spPr>
            <a:xfrm>
              <a:off x="10775286" y="3493040"/>
              <a:ext cx="2321380" cy="830997"/>
            </a:xfrm>
            <a:prstGeom prst="rect">
              <a:avLst/>
            </a:prstGeom>
            <a:grpFill/>
          </p:spPr>
          <p:txBody>
            <a:bodyPr wrap="square" rtlCol="0">
              <a:spAutoFit/>
            </a:bodyPr>
            <a:lstStyle/>
            <a:p>
              <a:pPr algn="ctr">
                <a:lnSpc>
                  <a:spcPct val="150000"/>
                </a:lnSpc>
                <a:spcBef>
                  <a:spcPts val="1800"/>
                </a:spcBef>
              </a:pPr>
              <a:endParaRPr lang="en-US" sz="3600" dirty="0">
                <a:solidFill>
                  <a:schemeClr val="bg2">
                    <a:lumMod val="25000"/>
                  </a:schemeClr>
                </a:solidFill>
                <a:latin typeface="+mj-lt"/>
                <a:ea typeface="Cardo" panose="02020600000000000000" pitchFamily="18" charset="-79"/>
                <a:cs typeface="Cardo" panose="02020600000000000000" pitchFamily="18" charset="-79"/>
              </a:endParaRPr>
            </a:p>
          </p:txBody>
        </p:sp>
      </p:grpSp>
      <p:pic>
        <p:nvPicPr>
          <p:cNvPr id="18" name="Picture 17">
            <a:extLst>
              <a:ext uri="{FF2B5EF4-FFF2-40B4-BE49-F238E27FC236}">
                <a16:creationId xmlns:a16="http://schemas.microsoft.com/office/drawing/2014/main" id="{40266322-02AF-4D5B-30FF-8E3CFF836E16}"/>
              </a:ext>
            </a:extLst>
          </p:cNvPr>
          <p:cNvPicPr>
            <a:picLocks noChangeAspect="1"/>
          </p:cNvPicPr>
          <p:nvPr/>
        </p:nvPicPr>
        <p:blipFill>
          <a:blip r:embed="rId3"/>
          <a:stretch>
            <a:fillRect/>
          </a:stretch>
        </p:blipFill>
        <p:spPr>
          <a:xfrm>
            <a:off x="14616332" y="3177660"/>
            <a:ext cx="2547613" cy="6145934"/>
          </a:xfrm>
          <a:prstGeom prst="rect">
            <a:avLst/>
          </a:prstGeom>
        </p:spPr>
      </p:pic>
    </p:spTree>
    <p:extLst>
      <p:ext uri="{BB962C8B-B14F-4D97-AF65-F5344CB8AC3E}">
        <p14:creationId xmlns:p14="http://schemas.microsoft.com/office/powerpoint/2010/main" val="373534881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75B06D2-2E99-B5D7-217D-E375AEE0063E}"/>
              </a:ext>
            </a:extLst>
          </p:cNvPr>
          <p:cNvGrpSpPr/>
          <p:nvPr/>
        </p:nvGrpSpPr>
        <p:grpSpPr>
          <a:xfrm>
            <a:off x="417352" y="3567217"/>
            <a:ext cx="2928000" cy="2928000"/>
            <a:chOff x="1110600" y="4775065"/>
            <a:chExt cx="4591050" cy="4591050"/>
          </a:xfrm>
        </p:grpSpPr>
        <p:sp>
          <p:nvSpPr>
            <p:cNvPr id="28" name="Rectangle 27">
              <a:extLst>
                <a:ext uri="{FF2B5EF4-FFF2-40B4-BE49-F238E27FC236}">
                  <a16:creationId xmlns:a16="http://schemas.microsoft.com/office/drawing/2014/main" id="{26042BE8-A635-D972-036E-8F6B71229DAE}"/>
                </a:ext>
              </a:extLst>
            </p:cNvPr>
            <p:cNvSpPr/>
            <p:nvPr/>
          </p:nvSpPr>
          <p:spPr>
            <a:xfrm>
              <a:off x="1110600" y="4775065"/>
              <a:ext cx="4591050" cy="45910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Icon&#10;&#10;Description automatically generated">
              <a:extLst>
                <a:ext uri="{FF2B5EF4-FFF2-40B4-BE49-F238E27FC236}">
                  <a16:creationId xmlns:a16="http://schemas.microsoft.com/office/drawing/2014/main" id="{4E536E1B-4141-EBE0-4C8F-69C010E5B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975" y="5743440"/>
              <a:ext cx="2654300" cy="2654300"/>
            </a:xfrm>
            <a:prstGeom prst="rect">
              <a:avLst/>
            </a:prstGeom>
          </p:spPr>
        </p:pic>
      </p:grpSp>
      <p:sp>
        <p:nvSpPr>
          <p:cNvPr id="12" name="TextBox 11"/>
          <p:cNvSpPr txBox="1"/>
          <p:nvPr/>
        </p:nvSpPr>
        <p:spPr>
          <a:xfrm>
            <a:off x="1881352" y="36748"/>
            <a:ext cx="14525296" cy="946156"/>
          </a:xfrm>
          <a:prstGeom prst="rect">
            <a:avLst/>
          </a:prstGeom>
          <a:noFill/>
        </p:spPr>
        <p:txBody>
          <a:bodyPr wrap="square" rtlCol="0">
            <a:spAutoFit/>
          </a:bodyPr>
          <a:lstStyle/>
          <a:p>
            <a:pPr algn="ctr">
              <a:lnSpc>
                <a:spcPts val="7400"/>
              </a:lnSpc>
            </a:pPr>
            <a:r>
              <a:rPr lang="en-US" sz="4000">
                <a:solidFill>
                  <a:schemeClr val="tx1">
                    <a:lumMod val="75000"/>
                    <a:lumOff val="25000"/>
                  </a:schemeClr>
                </a:solidFill>
                <a:latin typeface="Aptos" panose="020B0004020202020204" pitchFamily="34" charset="0"/>
              </a:rPr>
              <a:t>You Can Grow Your Health Savings Account (HSA) </a:t>
            </a:r>
            <a:endParaRPr lang="en-US" sz="4000" dirty="0">
              <a:solidFill>
                <a:schemeClr val="tx1">
                  <a:lumMod val="75000"/>
                  <a:lumOff val="25000"/>
                </a:schemeClr>
              </a:solidFill>
              <a:latin typeface="Aptos" panose="020B0004020202020204" pitchFamily="34" charset="0"/>
            </a:endParaRPr>
          </a:p>
        </p:txBody>
      </p:sp>
      <p:graphicFrame>
        <p:nvGraphicFramePr>
          <p:cNvPr id="5" name="Table 22">
            <a:extLst>
              <a:ext uri="{FF2B5EF4-FFF2-40B4-BE49-F238E27FC236}">
                <a16:creationId xmlns:a16="http://schemas.microsoft.com/office/drawing/2014/main" id="{54479B3A-6CD2-EEB5-539C-AD132A48A7B3}"/>
              </a:ext>
            </a:extLst>
          </p:cNvPr>
          <p:cNvGraphicFramePr>
            <a:graphicFrameLocks noGrp="1"/>
          </p:cNvGraphicFramePr>
          <p:nvPr>
            <p:extLst>
              <p:ext uri="{D42A27DB-BD31-4B8C-83A1-F6EECF244321}">
                <p14:modId xmlns:p14="http://schemas.microsoft.com/office/powerpoint/2010/main" val="2641551936"/>
              </p:ext>
            </p:extLst>
          </p:nvPr>
        </p:nvGraphicFramePr>
        <p:xfrm>
          <a:off x="4307002" y="1176166"/>
          <a:ext cx="9673996" cy="2928000"/>
        </p:xfrm>
        <a:graphic>
          <a:graphicData uri="http://schemas.openxmlformats.org/drawingml/2006/table">
            <a:tbl>
              <a:tblPr firstRow="1" bandRow="1">
                <a:tableStyleId>{5C22544A-7EE6-4342-B048-85BDC9FD1C3A}</a:tableStyleId>
              </a:tblPr>
              <a:tblGrid>
                <a:gridCol w="6032021">
                  <a:extLst>
                    <a:ext uri="{9D8B030D-6E8A-4147-A177-3AD203B41FA5}">
                      <a16:colId xmlns:a16="http://schemas.microsoft.com/office/drawing/2014/main" val="2487348262"/>
                    </a:ext>
                  </a:extLst>
                </a:gridCol>
                <a:gridCol w="1966034">
                  <a:extLst>
                    <a:ext uri="{9D8B030D-6E8A-4147-A177-3AD203B41FA5}">
                      <a16:colId xmlns:a16="http://schemas.microsoft.com/office/drawing/2014/main" val="2932193925"/>
                    </a:ext>
                  </a:extLst>
                </a:gridCol>
                <a:gridCol w="1675941">
                  <a:extLst>
                    <a:ext uri="{9D8B030D-6E8A-4147-A177-3AD203B41FA5}">
                      <a16:colId xmlns:a16="http://schemas.microsoft.com/office/drawing/2014/main" val="1517787550"/>
                    </a:ext>
                  </a:extLst>
                </a:gridCol>
              </a:tblGrid>
              <a:tr h="732000">
                <a:tc>
                  <a:txBody>
                    <a:bodyPr/>
                    <a:lstStyle/>
                    <a:p>
                      <a:pPr algn="ctr"/>
                      <a:r>
                        <a:rPr lang="en-US" sz="2400" dirty="0">
                          <a:solidFill>
                            <a:schemeClr val="tx1">
                              <a:lumMod val="75000"/>
                              <a:lumOff val="25000"/>
                            </a:schemeClr>
                          </a:solidFill>
                          <a:latin typeface="Aptos" panose="020B0004020202020204" pitchFamily="34" charset="0"/>
                        </a:rPr>
                        <a:t>2025</a:t>
                      </a:r>
                    </a:p>
                  </a:txBody>
                  <a:tcPr anchor="ctr">
                    <a:solidFill>
                      <a:schemeClr val="bg1">
                        <a:lumMod val="85000"/>
                      </a:schemeClr>
                    </a:solidFill>
                  </a:tcPr>
                </a:tc>
                <a:tc>
                  <a:txBody>
                    <a:bodyPr/>
                    <a:lstStyle/>
                    <a:p>
                      <a:pPr algn="ctr"/>
                      <a:r>
                        <a:rPr lang="en-US" sz="2400" dirty="0">
                          <a:latin typeface="Aptos" panose="020B0004020202020204" pitchFamily="34" charset="0"/>
                        </a:rPr>
                        <a:t>Single</a:t>
                      </a:r>
                    </a:p>
                  </a:txBody>
                  <a:tcPr anchor="ctr">
                    <a:solidFill>
                      <a:srgbClr val="C00000"/>
                    </a:solidFill>
                  </a:tcPr>
                </a:tc>
                <a:tc>
                  <a:txBody>
                    <a:bodyPr/>
                    <a:lstStyle/>
                    <a:p>
                      <a:pPr algn="ctr"/>
                      <a:r>
                        <a:rPr lang="en-US" sz="2400" dirty="0">
                          <a:latin typeface="Aptos" panose="020B0004020202020204" pitchFamily="34" charset="0"/>
                        </a:rPr>
                        <a:t>Family</a:t>
                      </a:r>
                    </a:p>
                  </a:txBody>
                  <a:tcPr anchor="ctr">
                    <a:solidFill>
                      <a:schemeClr val="tx1">
                        <a:lumMod val="75000"/>
                        <a:lumOff val="25000"/>
                      </a:schemeClr>
                    </a:solidFill>
                  </a:tcPr>
                </a:tc>
                <a:extLst>
                  <a:ext uri="{0D108BD9-81ED-4DB2-BD59-A6C34878D82A}">
                    <a16:rowId xmlns:a16="http://schemas.microsoft.com/office/drawing/2014/main" val="1368527085"/>
                  </a:ext>
                </a:extLst>
              </a:tr>
              <a:tr h="732000">
                <a:tc>
                  <a:txBody>
                    <a:bodyPr/>
                    <a:lstStyle/>
                    <a:p>
                      <a:pPr algn="ctr"/>
                      <a:r>
                        <a:rPr lang="en-US" sz="2400" dirty="0">
                          <a:solidFill>
                            <a:schemeClr val="tx1">
                              <a:lumMod val="75000"/>
                              <a:lumOff val="25000"/>
                            </a:schemeClr>
                          </a:solidFill>
                          <a:latin typeface="Aptos" panose="020B0004020202020204" pitchFamily="34" charset="0"/>
                        </a:rPr>
                        <a:t>IRS Maximum Allowed Annual Contribution</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$4,300</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$8,550</a:t>
                      </a:r>
                    </a:p>
                  </a:txBody>
                  <a:tcPr anchor="ctr">
                    <a:solidFill>
                      <a:schemeClr val="tx1">
                        <a:lumMod val="75000"/>
                        <a:lumOff val="25000"/>
                      </a:schemeClr>
                    </a:solidFill>
                  </a:tcPr>
                </a:tc>
                <a:extLst>
                  <a:ext uri="{0D108BD9-81ED-4DB2-BD59-A6C34878D82A}">
                    <a16:rowId xmlns:a16="http://schemas.microsoft.com/office/drawing/2014/main" val="1132684685"/>
                  </a:ext>
                </a:extLst>
              </a:tr>
              <a:tr h="732000">
                <a:tc>
                  <a:txBody>
                    <a:bodyPr/>
                    <a:lstStyle/>
                    <a:p>
                      <a:pPr algn="ctr"/>
                      <a:r>
                        <a:rPr lang="en-US" sz="2400" dirty="0">
                          <a:solidFill>
                            <a:schemeClr val="tx1">
                              <a:lumMod val="75000"/>
                              <a:lumOff val="25000"/>
                            </a:schemeClr>
                          </a:solidFill>
                          <a:latin typeface="Aptos" panose="020B0004020202020204" pitchFamily="34" charset="0"/>
                        </a:rPr>
                        <a:t>OWU’s Annual Contribution</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$1,000</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$2,000</a:t>
                      </a:r>
                    </a:p>
                  </a:txBody>
                  <a:tcPr anchor="ctr">
                    <a:solidFill>
                      <a:schemeClr val="tx1">
                        <a:lumMod val="75000"/>
                        <a:lumOff val="25000"/>
                      </a:schemeClr>
                    </a:solidFill>
                  </a:tcPr>
                </a:tc>
                <a:extLst>
                  <a:ext uri="{0D108BD9-81ED-4DB2-BD59-A6C34878D82A}">
                    <a16:rowId xmlns:a16="http://schemas.microsoft.com/office/drawing/2014/main" val="374914282"/>
                  </a:ext>
                </a:extLst>
              </a:tr>
              <a:tr h="73200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latin typeface="Aptos" panose="020B0004020202020204" pitchFamily="34" charset="0"/>
                        </a:rPr>
                        <a:t>Catch-Up Contribution (Age 55+)</a:t>
                      </a:r>
                    </a:p>
                  </a:txBody>
                  <a:tcPr anchor="ctr">
                    <a:solidFill>
                      <a:schemeClr val="bg1">
                        <a:lumMod val="85000"/>
                      </a:schemeClr>
                    </a:solidFill>
                  </a:tcPr>
                </a:tc>
                <a:tc>
                  <a:txBody>
                    <a:bodyPr/>
                    <a:lstStyle/>
                    <a:p>
                      <a:pPr algn="ctr"/>
                      <a:r>
                        <a:rPr lang="en-US" sz="2400" dirty="0">
                          <a:solidFill>
                            <a:schemeClr val="bg1"/>
                          </a:solidFill>
                          <a:latin typeface="Aptos" panose="020B0004020202020204" pitchFamily="34" charset="0"/>
                        </a:rPr>
                        <a:t>$1,000</a:t>
                      </a:r>
                    </a:p>
                  </a:txBody>
                  <a:tcPr anchor="ctr">
                    <a:solidFill>
                      <a:srgbClr val="C00000"/>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ptos" panose="020B0004020202020204" pitchFamily="34" charset="0"/>
                        </a:rPr>
                        <a:t>$1,000</a:t>
                      </a:r>
                    </a:p>
                  </a:txBody>
                  <a:tcPr anchor="ctr">
                    <a:solidFill>
                      <a:schemeClr val="tx1">
                        <a:lumMod val="75000"/>
                        <a:lumOff val="25000"/>
                      </a:schemeClr>
                    </a:solidFill>
                  </a:tcPr>
                </a:tc>
                <a:extLst>
                  <a:ext uri="{0D108BD9-81ED-4DB2-BD59-A6C34878D82A}">
                    <a16:rowId xmlns:a16="http://schemas.microsoft.com/office/drawing/2014/main" val="2557247272"/>
                  </a:ext>
                </a:extLst>
              </a:tr>
            </a:tbl>
          </a:graphicData>
        </a:graphic>
      </p:graphicFrame>
      <p:pic>
        <p:nvPicPr>
          <p:cNvPr id="2" name="Picture 1">
            <a:extLst>
              <a:ext uri="{FF2B5EF4-FFF2-40B4-BE49-F238E27FC236}">
                <a16:creationId xmlns:a16="http://schemas.microsoft.com/office/drawing/2014/main" id="{2A58BFAA-BB4C-4C93-CCE3-B41F8A62895C}"/>
              </a:ext>
            </a:extLst>
          </p:cNvPr>
          <p:cNvPicPr>
            <a:picLocks noChangeAspect="1"/>
          </p:cNvPicPr>
          <p:nvPr/>
        </p:nvPicPr>
        <p:blipFill>
          <a:blip r:embed="rId3"/>
          <a:stretch>
            <a:fillRect/>
          </a:stretch>
        </p:blipFill>
        <p:spPr>
          <a:xfrm>
            <a:off x="3900214" y="7225428"/>
            <a:ext cx="11965440" cy="2815397"/>
          </a:xfrm>
          <a:prstGeom prst="rect">
            <a:avLst/>
          </a:prstGeom>
        </p:spPr>
      </p:pic>
      <p:sp>
        <p:nvSpPr>
          <p:cNvPr id="3" name="TextBox 2">
            <a:extLst>
              <a:ext uri="{FF2B5EF4-FFF2-40B4-BE49-F238E27FC236}">
                <a16:creationId xmlns:a16="http://schemas.microsoft.com/office/drawing/2014/main" id="{D18B1449-B046-973D-2408-FDA2C3720B6C}"/>
              </a:ext>
            </a:extLst>
          </p:cNvPr>
          <p:cNvSpPr txBox="1"/>
          <p:nvPr/>
        </p:nvSpPr>
        <p:spPr>
          <a:xfrm>
            <a:off x="4487974" y="4325969"/>
            <a:ext cx="10789920" cy="2677656"/>
          </a:xfrm>
          <a:prstGeom prst="rect">
            <a:avLst/>
          </a:prstGeom>
          <a:noFill/>
        </p:spPr>
        <p:txBody>
          <a:bodyPr wrap="square" rtlCol="0">
            <a:spAutoFit/>
          </a:bodyPr>
          <a:lstStyle/>
          <a:p>
            <a:r>
              <a:rPr lang="en-US" sz="2400" dirty="0">
                <a:latin typeface="Aptos" panose="020B0004020202020204" pitchFamily="34" charset="0"/>
              </a:rPr>
              <a:t>Employee HSA Contribution Advantages: </a:t>
            </a:r>
          </a:p>
          <a:p>
            <a:pPr marL="457200" indent="-457200">
              <a:buFont typeface="Arial" panose="020B0604020202020204" pitchFamily="34" charset="0"/>
              <a:buChar char="•"/>
            </a:pPr>
            <a:r>
              <a:rPr lang="en-US" sz="2400" dirty="0">
                <a:latin typeface="Aptos" panose="020B0004020202020204" pitchFamily="34" charset="0"/>
              </a:rPr>
              <a:t>Employee HSA contributions are pre-tax</a:t>
            </a:r>
          </a:p>
          <a:p>
            <a:pPr marL="457200" indent="-457200">
              <a:buFont typeface="Arial" panose="020B0604020202020204" pitchFamily="34" charset="0"/>
              <a:buChar char="•"/>
            </a:pPr>
            <a:r>
              <a:rPr lang="en-US" sz="2400" dirty="0">
                <a:latin typeface="Aptos" panose="020B0004020202020204" pitchFamily="34" charset="0"/>
              </a:rPr>
              <a:t>Lower your annual taxes by contributing to your HSA</a:t>
            </a:r>
          </a:p>
          <a:p>
            <a:pPr marL="457200" indent="-457200">
              <a:buFont typeface="Arial" panose="020B0604020202020204" pitchFamily="34" charset="0"/>
              <a:buChar char="•"/>
            </a:pPr>
            <a:r>
              <a:rPr lang="en-US" sz="2400" dirty="0">
                <a:latin typeface="Aptos" panose="020B0004020202020204" pitchFamily="34" charset="0"/>
              </a:rPr>
              <a:t>Employee contributions are through payroll </a:t>
            </a:r>
          </a:p>
          <a:p>
            <a:pPr marL="457200" indent="-457200">
              <a:buFont typeface="Arial" panose="020B0604020202020204" pitchFamily="34" charset="0"/>
              <a:buChar char="•"/>
            </a:pPr>
            <a:r>
              <a:rPr lang="en-US" sz="2400" dirty="0">
                <a:latin typeface="Aptos" panose="020B0004020202020204" pitchFamily="34" charset="0"/>
              </a:rPr>
              <a:t>Ohio Wesleyan University’s contributions will get you stared</a:t>
            </a:r>
          </a:p>
          <a:p>
            <a:pPr marL="457200" indent="-457200">
              <a:buFont typeface="Arial" panose="020B0604020202020204" pitchFamily="34" charset="0"/>
              <a:buChar char="•"/>
            </a:pPr>
            <a:r>
              <a:rPr lang="en-US" sz="2400">
                <a:latin typeface="Aptos" panose="020B0004020202020204" pitchFamily="34" charset="0"/>
              </a:rPr>
              <a:t>Maximum </a:t>
            </a:r>
            <a:r>
              <a:rPr lang="en-US" sz="2400" dirty="0">
                <a:latin typeface="Aptos" panose="020B0004020202020204" pitchFamily="34" charset="0"/>
              </a:rPr>
              <a:t>Monthly Contribution: $275.00 EE</a:t>
            </a:r>
          </a:p>
          <a:p>
            <a:pPr marL="457200" indent="-457200">
              <a:buFont typeface="Arial" panose="020B0604020202020204" pitchFamily="34" charset="0"/>
              <a:buChar char="•"/>
            </a:pPr>
            <a:r>
              <a:rPr lang="en-US" sz="2400" dirty="0">
                <a:latin typeface="Aptos" panose="020B0004020202020204" pitchFamily="34" charset="0"/>
              </a:rPr>
              <a:t>Maximum Monthly Contribution: 545.83 Family </a:t>
            </a:r>
          </a:p>
        </p:txBody>
      </p:sp>
    </p:spTree>
    <p:extLst>
      <p:ext uri="{BB962C8B-B14F-4D97-AF65-F5344CB8AC3E}">
        <p14:creationId xmlns:p14="http://schemas.microsoft.com/office/powerpoint/2010/main" val="3352758273"/>
      </p:ext>
    </p:extLst>
  </p:cSld>
  <p:clrMapOvr>
    <a:masterClrMapping/>
  </p:clrMapOvr>
  <p:transition spd="slow">
    <p:push dir="u"/>
  </p:transition>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Main Theme">
      <a:dk1>
        <a:srgbClr val="000000"/>
      </a:dk1>
      <a:lt1>
        <a:srgbClr val="FFFFFF"/>
      </a:lt1>
      <a:dk2>
        <a:srgbClr val="FFFFFF"/>
      </a:dk2>
      <a:lt2>
        <a:srgbClr val="FFFFFF"/>
      </a:lt2>
      <a:accent1>
        <a:srgbClr val="4177C9"/>
      </a:accent1>
      <a:accent2>
        <a:srgbClr val="4177C9"/>
      </a:accent2>
      <a:accent3>
        <a:srgbClr val="F9FAFD"/>
      </a:accent3>
      <a:accent4>
        <a:srgbClr val="8CADDE"/>
      </a:accent4>
      <a:accent5>
        <a:srgbClr val="B3C8E9"/>
      </a:accent5>
      <a:accent6>
        <a:srgbClr val="2E2E2E"/>
      </a:accent6>
      <a:hlink>
        <a:srgbClr val="2E2E2E"/>
      </a:hlink>
      <a:folHlink>
        <a:srgbClr val="4177C9"/>
      </a:folHlink>
    </a:clrScheme>
    <a:fontScheme name="Custom 2">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17885</TotalTime>
  <Words>3042</Words>
  <Application>Microsoft Office PowerPoint</Application>
  <PresentationFormat>Custom</PresentationFormat>
  <Paragraphs>483</Paragraphs>
  <Slides>29</Slides>
  <Notes>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29</vt:i4>
      </vt:variant>
    </vt:vector>
  </HeadingPairs>
  <TitlesOfParts>
    <vt:vector size="44" baseType="lpstr">
      <vt:lpstr>Aptos</vt:lpstr>
      <vt:lpstr>Arial</vt:lpstr>
      <vt:lpstr>Calibri</vt:lpstr>
      <vt:lpstr>Calibri Light</vt:lpstr>
      <vt:lpstr>Cardo</vt:lpstr>
      <vt:lpstr>Karla</vt:lpstr>
      <vt:lpstr>Poppins Light</vt:lpstr>
      <vt:lpstr>Roboto</vt:lpstr>
      <vt:lpstr>Roboto Black</vt:lpstr>
      <vt:lpstr>Roboto Light</vt:lpstr>
      <vt:lpstr>Roboto Medium</vt:lpstr>
      <vt:lpstr>Tahoma</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Katya</dc:creator>
  <cp:lastModifiedBy>Elizabeth K. Foos</cp:lastModifiedBy>
  <cp:revision>350</cp:revision>
  <cp:lastPrinted>2025-04-23T18:44:05Z</cp:lastPrinted>
  <dcterms:created xsi:type="dcterms:W3CDTF">2018-05-13T04:06:27Z</dcterms:created>
  <dcterms:modified xsi:type="dcterms:W3CDTF">2025-05-22T20:04:47Z</dcterms:modified>
</cp:coreProperties>
</file>