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2"/>
  </p:sldMasterIdLst>
  <p:notesMasterIdLst>
    <p:notesMasterId r:id="rId4"/>
  </p:notesMasterIdLst>
  <p:sldIdLst>
    <p:sldId id="321" r:id="rId3"/>
  </p:sldIdLst>
  <p:sldSz cx="9144000" cy="6858000" type="screen4x3"/>
  <p:notesSz cx="7010400" cy="92964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00CC66"/>
    <a:srgbClr val="00CC00"/>
    <a:srgbClr val="33CC33"/>
    <a:srgbClr val="4DC77E"/>
    <a:srgbClr val="83FF4B"/>
    <a:srgbClr val="4FF600"/>
    <a:srgbClr val="00DEDC"/>
    <a:srgbClr val="007776"/>
    <a:srgbClr val="176F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414" y="84"/>
      </p:cViewPr>
      <p:guideLst>
        <p:guide orient="horz" pos="4319"/>
        <p:guide pos="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04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1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fld id="{A20CF95B-24B0-9D4D-8A25-5290E9A4F851}" type="datetime1">
              <a:rPr lang="da-DK"/>
              <a:pPr>
                <a:defRPr/>
              </a:pPr>
              <a:t>10-02-2017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noProof="0" smtClean="0"/>
              <a:t>Klik for at redigere typografi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1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fld id="{3866A854-BE55-1940-B788-BFB66185D77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3982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3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3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0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1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5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1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9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7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42FDA-7337-411C-A55E-93EFC75B832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FEDA-E450-4FA3-9A17-DDFB6930C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7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entagon 72"/>
          <p:cNvSpPr/>
          <p:nvPr/>
        </p:nvSpPr>
        <p:spPr>
          <a:xfrm>
            <a:off x="7285490" y="1545021"/>
            <a:ext cx="1732386" cy="362224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4" name="Rectangle 8"/>
          <p:cNvSpPr>
            <a:spLocks noChangeArrowheads="1"/>
          </p:cNvSpPr>
          <p:nvPr/>
        </p:nvSpPr>
        <p:spPr bwMode="gray">
          <a:xfrm>
            <a:off x="213121" y="230861"/>
            <a:ext cx="2868614" cy="5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r>
              <a:rPr lang="de-DE" b="1" dirty="0" smtClean="0">
                <a:latin typeface="Calibri" charset="0"/>
              </a:rPr>
              <a:t>OWU </a:t>
            </a:r>
          </a:p>
          <a:p>
            <a:r>
              <a:rPr lang="de-DE" b="1" dirty="0" smtClean="0">
                <a:latin typeface="Calibri" charset="0"/>
              </a:rPr>
              <a:t>PURCHASING DECISION </a:t>
            </a:r>
            <a:r>
              <a:rPr lang="de-DE" b="1" dirty="0">
                <a:latin typeface="Calibri" charset="0"/>
              </a:rPr>
              <a:t>TREE</a:t>
            </a:r>
          </a:p>
        </p:txBody>
      </p:sp>
      <p:cxnSp>
        <p:nvCxnSpPr>
          <p:cNvPr id="54" name="Straight Connector 53"/>
          <p:cNvCxnSpPr>
            <a:stCxn id="36" idx="3"/>
            <a:endCxn id="47" idx="1"/>
          </p:cNvCxnSpPr>
          <p:nvPr/>
        </p:nvCxnSpPr>
        <p:spPr>
          <a:xfrm flipV="1">
            <a:off x="2647951" y="1467954"/>
            <a:ext cx="360759" cy="84656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entagon 34"/>
          <p:cNvSpPr/>
          <p:nvPr/>
        </p:nvSpPr>
        <p:spPr>
          <a:xfrm>
            <a:off x="114300" y="3221038"/>
            <a:ext cx="1038225" cy="606425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r>
              <a:rPr lang="en-US" sz="1600" dirty="0">
                <a:solidFill>
                  <a:srgbClr val="000000"/>
                </a:solidFill>
              </a:rPr>
              <a:t>How Much?</a:t>
            </a:r>
          </a:p>
        </p:txBody>
      </p:sp>
      <p:sp>
        <p:nvSpPr>
          <p:cNvPr id="36" name="Pentagon 35"/>
          <p:cNvSpPr/>
          <p:nvPr/>
        </p:nvSpPr>
        <p:spPr>
          <a:xfrm>
            <a:off x="1618654" y="2000989"/>
            <a:ext cx="1029297" cy="627062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Pentagon 37"/>
          <p:cNvSpPr/>
          <p:nvPr/>
        </p:nvSpPr>
        <p:spPr>
          <a:xfrm>
            <a:off x="1618654" y="5015728"/>
            <a:ext cx="1029296" cy="585967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47" name="Pentagon 46"/>
          <p:cNvSpPr/>
          <p:nvPr/>
        </p:nvSpPr>
        <p:spPr>
          <a:xfrm>
            <a:off x="3008710" y="1050276"/>
            <a:ext cx="977900" cy="835356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48" name="Pentagon 47"/>
          <p:cNvSpPr/>
          <p:nvPr/>
        </p:nvSpPr>
        <p:spPr>
          <a:xfrm>
            <a:off x="3030935" y="2587705"/>
            <a:ext cx="977899" cy="868387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Pentagon 51"/>
          <p:cNvSpPr/>
          <p:nvPr/>
        </p:nvSpPr>
        <p:spPr>
          <a:xfrm>
            <a:off x="3019822" y="5488479"/>
            <a:ext cx="983457" cy="788495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</a:endParaRPr>
          </a:p>
        </p:txBody>
      </p:sp>
      <p:cxnSp>
        <p:nvCxnSpPr>
          <p:cNvPr id="62" name="Straight Connector 61"/>
          <p:cNvCxnSpPr>
            <a:stCxn id="35" idx="3"/>
            <a:endCxn id="36" idx="1"/>
          </p:cNvCxnSpPr>
          <p:nvPr/>
        </p:nvCxnSpPr>
        <p:spPr>
          <a:xfrm flipV="1">
            <a:off x="1152525" y="2314520"/>
            <a:ext cx="466129" cy="120973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35" idx="3"/>
            <a:endCxn id="38" idx="1"/>
          </p:cNvCxnSpPr>
          <p:nvPr/>
        </p:nvCxnSpPr>
        <p:spPr>
          <a:xfrm>
            <a:off x="1152525" y="3524251"/>
            <a:ext cx="466129" cy="178446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36" idx="3"/>
            <a:endCxn id="48" idx="1"/>
          </p:cNvCxnSpPr>
          <p:nvPr/>
        </p:nvCxnSpPr>
        <p:spPr>
          <a:xfrm>
            <a:off x="2647951" y="2314520"/>
            <a:ext cx="382984" cy="70737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8" name="Rectangle 124"/>
          <p:cNvSpPr>
            <a:spLocks noChangeArrowheads="1"/>
          </p:cNvSpPr>
          <p:nvPr/>
        </p:nvSpPr>
        <p:spPr bwMode="auto">
          <a:xfrm>
            <a:off x="3019821" y="2871317"/>
            <a:ext cx="7358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a-DK" sz="1600" dirty="0" smtClean="0">
                <a:solidFill>
                  <a:srgbClr val="000000"/>
                </a:solidFill>
                <a:latin typeface="Calibri" charset="0"/>
              </a:rPr>
              <a:t>Goods</a:t>
            </a: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8449" name="Rectangle 125"/>
          <p:cNvSpPr>
            <a:spLocks noChangeArrowheads="1"/>
          </p:cNvSpPr>
          <p:nvPr/>
        </p:nvSpPr>
        <p:spPr bwMode="auto">
          <a:xfrm>
            <a:off x="3014267" y="1298885"/>
            <a:ext cx="9890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a-DK" sz="1600" dirty="0" smtClean="0">
                <a:solidFill>
                  <a:srgbClr val="000000"/>
                </a:solidFill>
                <a:latin typeface="Calibri" charset="0"/>
              </a:rPr>
              <a:t>Services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8450" name="Rectangle 128"/>
          <p:cNvSpPr>
            <a:spLocks noChangeArrowheads="1"/>
          </p:cNvSpPr>
          <p:nvPr/>
        </p:nvSpPr>
        <p:spPr bwMode="auto">
          <a:xfrm>
            <a:off x="1618654" y="4974058"/>
            <a:ext cx="810221" cy="6276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Over $2,000</a:t>
            </a:r>
          </a:p>
        </p:txBody>
      </p:sp>
      <p:sp>
        <p:nvSpPr>
          <p:cNvPr id="18451" name="Rectangle 129"/>
          <p:cNvSpPr>
            <a:spLocks noChangeArrowheads="1"/>
          </p:cNvSpPr>
          <p:nvPr/>
        </p:nvSpPr>
        <p:spPr bwMode="auto">
          <a:xfrm>
            <a:off x="1618655" y="2006768"/>
            <a:ext cx="11664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a-DK" sz="1600" dirty="0" smtClean="0">
                <a:solidFill>
                  <a:srgbClr val="000000"/>
                </a:solidFill>
                <a:latin typeface="Calibri" charset="0"/>
              </a:rPr>
              <a:t>Under $</a:t>
            </a:r>
            <a:r>
              <a:rPr lang="da-DK" sz="16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2,000</a:t>
            </a:r>
            <a:endParaRPr lang="en-US" sz="16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1" name="Straight Connector 60"/>
          <p:cNvCxnSpPr>
            <a:stCxn id="38" idx="3"/>
            <a:endCxn id="52" idx="1"/>
          </p:cNvCxnSpPr>
          <p:nvPr/>
        </p:nvCxnSpPr>
        <p:spPr>
          <a:xfrm>
            <a:off x="2647950" y="5308712"/>
            <a:ext cx="371872" cy="57401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entagon 62"/>
          <p:cNvSpPr/>
          <p:nvPr/>
        </p:nvSpPr>
        <p:spPr>
          <a:xfrm>
            <a:off x="3011090" y="4173662"/>
            <a:ext cx="966787" cy="83471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4" name="Pentagon 63"/>
          <p:cNvSpPr/>
          <p:nvPr/>
        </p:nvSpPr>
        <p:spPr>
          <a:xfrm>
            <a:off x="7254080" y="2000988"/>
            <a:ext cx="1763796" cy="3885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65" name="Pentagon 64"/>
          <p:cNvSpPr/>
          <p:nvPr/>
        </p:nvSpPr>
        <p:spPr>
          <a:xfrm>
            <a:off x="4269651" y="2587705"/>
            <a:ext cx="1140794" cy="868387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endParaRPr lang="en-US" sz="1600">
              <a:solidFill>
                <a:srgbClr val="000000"/>
              </a:solidFill>
            </a:endParaRPr>
          </a:p>
        </p:txBody>
      </p:sp>
      <p:cxnSp>
        <p:nvCxnSpPr>
          <p:cNvPr id="66" name="Straight Connector 65"/>
          <p:cNvCxnSpPr>
            <a:stCxn id="38" idx="3"/>
            <a:endCxn id="63" idx="1"/>
          </p:cNvCxnSpPr>
          <p:nvPr/>
        </p:nvCxnSpPr>
        <p:spPr>
          <a:xfrm flipV="1">
            <a:off x="2647950" y="4591018"/>
            <a:ext cx="363140" cy="71769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8" name="Rectangle 123"/>
          <p:cNvSpPr>
            <a:spLocks noChangeArrowheads="1"/>
          </p:cNvSpPr>
          <p:nvPr/>
        </p:nvSpPr>
        <p:spPr bwMode="auto">
          <a:xfrm>
            <a:off x="4245893" y="2728953"/>
            <a:ext cx="9208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Restricted P-card Items?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459" name="Rectangle 124"/>
          <p:cNvSpPr>
            <a:spLocks noChangeArrowheads="1"/>
          </p:cNvSpPr>
          <p:nvPr/>
        </p:nvSpPr>
        <p:spPr bwMode="auto">
          <a:xfrm>
            <a:off x="2988865" y="4421155"/>
            <a:ext cx="9890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a-DK" sz="1600" dirty="0" smtClean="0">
                <a:solidFill>
                  <a:srgbClr val="000000"/>
                </a:solidFill>
                <a:latin typeface="Calibri" charset="0"/>
              </a:rPr>
              <a:t>Services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8460" name="Rectangle 125"/>
          <p:cNvSpPr>
            <a:spLocks noChangeArrowheads="1"/>
          </p:cNvSpPr>
          <p:nvPr/>
        </p:nvSpPr>
        <p:spPr bwMode="auto">
          <a:xfrm>
            <a:off x="3011090" y="5716130"/>
            <a:ext cx="9890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a-DK" sz="1600" dirty="0" smtClean="0">
                <a:solidFill>
                  <a:srgbClr val="000000"/>
                </a:solidFill>
                <a:latin typeface="Calibri" charset="0"/>
              </a:rPr>
              <a:t>Goods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4" name="Pentagon 73"/>
          <p:cNvSpPr/>
          <p:nvPr/>
        </p:nvSpPr>
        <p:spPr>
          <a:xfrm>
            <a:off x="4270566" y="1569198"/>
            <a:ext cx="1101831" cy="8203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200">
              <a:solidFill>
                <a:srgbClr val="000000"/>
              </a:solidFill>
            </a:endParaRPr>
          </a:p>
        </p:txBody>
      </p:sp>
      <p:cxnSp>
        <p:nvCxnSpPr>
          <p:cNvPr id="75" name="Straight Connector 74"/>
          <p:cNvCxnSpPr>
            <a:stCxn id="47" idx="3"/>
            <a:endCxn id="74" idx="1"/>
          </p:cNvCxnSpPr>
          <p:nvPr/>
        </p:nvCxnSpPr>
        <p:spPr>
          <a:xfrm>
            <a:off x="3986610" y="1467954"/>
            <a:ext cx="283956" cy="51141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125"/>
          <p:cNvSpPr>
            <a:spLocks noChangeArrowheads="1"/>
          </p:cNvSpPr>
          <p:nvPr/>
        </p:nvSpPr>
        <p:spPr bwMode="auto">
          <a:xfrm>
            <a:off x="4270566" y="1618022"/>
            <a:ext cx="8961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Payment to an Individual</a:t>
            </a:r>
          </a:p>
        </p:txBody>
      </p:sp>
      <p:sp>
        <p:nvSpPr>
          <p:cNvPr id="18444" name="Oval 18443"/>
          <p:cNvSpPr/>
          <p:nvPr/>
        </p:nvSpPr>
        <p:spPr>
          <a:xfrm>
            <a:off x="5808061" y="2618488"/>
            <a:ext cx="1205712" cy="32787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Yes</a:t>
            </a:r>
          </a:p>
        </p:txBody>
      </p:sp>
      <p:sp>
        <p:nvSpPr>
          <p:cNvPr id="111" name="Oval 110"/>
          <p:cNvSpPr/>
          <p:nvPr/>
        </p:nvSpPr>
        <p:spPr>
          <a:xfrm>
            <a:off x="5808061" y="3108791"/>
            <a:ext cx="1205712" cy="36985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No</a:t>
            </a:r>
          </a:p>
        </p:txBody>
      </p:sp>
      <p:sp>
        <p:nvSpPr>
          <p:cNvPr id="126" name="Rectangle 124"/>
          <p:cNvSpPr>
            <a:spLocks noChangeArrowheads="1"/>
          </p:cNvSpPr>
          <p:nvPr/>
        </p:nvSpPr>
        <p:spPr bwMode="auto">
          <a:xfrm>
            <a:off x="7238194" y="1548610"/>
            <a:ext cx="177968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a-DK" sz="1100" dirty="0" smtClean="0">
                <a:solidFill>
                  <a:srgbClr val="000000"/>
                </a:solidFill>
                <a:latin typeface="Calibri" charset="0"/>
              </a:rPr>
              <a:t>Check </a:t>
            </a:r>
            <a:r>
              <a:rPr lang="da-DK" sz="1100" dirty="0" smtClean="0">
                <a:solidFill>
                  <a:srgbClr val="000000"/>
                </a:solidFill>
                <a:latin typeface="Calibri" charset="0"/>
              </a:rPr>
              <a:t>request-Bishopbuy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27" name="Rectangle 124"/>
          <p:cNvSpPr>
            <a:spLocks noChangeArrowheads="1"/>
          </p:cNvSpPr>
          <p:nvPr/>
        </p:nvSpPr>
        <p:spPr bwMode="auto">
          <a:xfrm>
            <a:off x="7221127" y="1941189"/>
            <a:ext cx="17021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a-DK" sz="12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Purchase</a:t>
            </a:r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Requisition</a:t>
            </a:r>
          </a:p>
          <a:p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(Bishopbuy)</a:t>
            </a:r>
            <a:endParaRPr lang="da-DK" sz="1200" dirty="0" smtClean="0">
              <a:solidFill>
                <a:srgbClr val="000000"/>
              </a:solidFill>
              <a:latin typeface="Calibri" charset="0"/>
            </a:endParaRPr>
          </a:p>
          <a:p>
            <a:pPr algn="ctr"/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138" name="Straight Connector 137"/>
          <p:cNvCxnSpPr>
            <a:stCxn id="48" idx="3"/>
            <a:endCxn id="65" idx="1"/>
          </p:cNvCxnSpPr>
          <p:nvPr/>
        </p:nvCxnSpPr>
        <p:spPr>
          <a:xfrm>
            <a:off x="4008834" y="3021899"/>
            <a:ext cx="260817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65" idx="3"/>
            <a:endCxn id="18444" idx="2"/>
          </p:cNvCxnSpPr>
          <p:nvPr/>
        </p:nvCxnSpPr>
        <p:spPr>
          <a:xfrm flipV="1">
            <a:off x="5410445" y="2782427"/>
            <a:ext cx="397616" cy="23947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Pentagon 148"/>
          <p:cNvSpPr/>
          <p:nvPr/>
        </p:nvSpPr>
        <p:spPr>
          <a:xfrm>
            <a:off x="5808061" y="3711956"/>
            <a:ext cx="1205712" cy="339878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750" dirty="0">
                <a:solidFill>
                  <a:srgbClr val="000000"/>
                </a:solidFill>
              </a:rPr>
              <a:t>No Contract or Contract for one payment</a:t>
            </a:r>
          </a:p>
        </p:txBody>
      </p:sp>
      <p:sp>
        <p:nvSpPr>
          <p:cNvPr id="152" name="Pentagon 151"/>
          <p:cNvSpPr/>
          <p:nvPr/>
        </p:nvSpPr>
        <p:spPr>
          <a:xfrm>
            <a:off x="7221128" y="3058291"/>
            <a:ext cx="1796747" cy="556657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P-Card – Check Bishopbuy First for ordering with Pcard</a:t>
            </a:r>
            <a:endParaRPr lang="da-DK" sz="1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3" name="Pentagon 152"/>
          <p:cNvSpPr/>
          <p:nvPr/>
        </p:nvSpPr>
        <p:spPr>
          <a:xfrm>
            <a:off x="4270566" y="5488479"/>
            <a:ext cx="1101832" cy="788495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da-DK" sz="1200" dirty="0">
                <a:solidFill>
                  <a:srgbClr val="000000"/>
                </a:solidFill>
              </a:rPr>
              <a:t>Purchase </a:t>
            </a:r>
            <a:r>
              <a:rPr lang="da-DK" sz="1200" dirty="0" smtClean="0">
                <a:solidFill>
                  <a:srgbClr val="000000"/>
                </a:solidFill>
              </a:rPr>
              <a:t>  Requisition</a:t>
            </a:r>
          </a:p>
          <a:p>
            <a:pPr algn="ctr"/>
            <a:r>
              <a:rPr lang="da-DK" sz="1200" dirty="0" smtClean="0">
                <a:solidFill>
                  <a:srgbClr val="000000"/>
                </a:solidFill>
              </a:rPr>
              <a:t>(Bishopbuy</a:t>
            </a:r>
            <a:endParaRPr lang="da-DK" sz="1200" dirty="0">
              <a:solidFill>
                <a:srgbClr val="000000"/>
              </a:solidFill>
            </a:endParaRPr>
          </a:p>
        </p:txBody>
      </p:sp>
      <p:cxnSp>
        <p:nvCxnSpPr>
          <p:cNvPr id="154" name="Straight Connector 153"/>
          <p:cNvCxnSpPr>
            <a:stCxn id="52" idx="3"/>
            <a:endCxn id="153" idx="1"/>
          </p:cNvCxnSpPr>
          <p:nvPr/>
        </p:nvCxnSpPr>
        <p:spPr>
          <a:xfrm>
            <a:off x="4003279" y="5882727"/>
            <a:ext cx="267287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Pentagon 159"/>
          <p:cNvSpPr/>
          <p:nvPr/>
        </p:nvSpPr>
        <p:spPr>
          <a:xfrm>
            <a:off x="5821944" y="4677499"/>
            <a:ext cx="1205712" cy="651701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100" dirty="0">
                <a:solidFill>
                  <a:srgbClr val="000000"/>
                </a:solidFill>
              </a:rPr>
              <a:t>Purchase </a:t>
            </a:r>
            <a:r>
              <a:rPr lang="en-US" sz="1100" dirty="0" smtClean="0">
                <a:solidFill>
                  <a:srgbClr val="000000"/>
                </a:solidFill>
              </a:rPr>
              <a:t>Requisition</a:t>
            </a:r>
          </a:p>
          <a:p>
            <a:r>
              <a:rPr lang="en-US" sz="1100" dirty="0" smtClean="0">
                <a:solidFill>
                  <a:srgbClr val="000000"/>
                </a:solidFill>
              </a:rPr>
              <a:t>(</a:t>
            </a:r>
            <a:r>
              <a:rPr lang="en-US" sz="1100" dirty="0" err="1" smtClean="0">
                <a:solidFill>
                  <a:srgbClr val="000000"/>
                </a:solidFill>
              </a:rPr>
              <a:t>Bishopbuy</a:t>
            </a:r>
            <a:r>
              <a:rPr lang="en-US" sz="1100" dirty="0" smtClean="0">
                <a:solidFill>
                  <a:srgbClr val="000000"/>
                </a:solidFill>
              </a:rPr>
              <a:t>)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67" name="Pentagon 166"/>
          <p:cNvSpPr/>
          <p:nvPr/>
        </p:nvSpPr>
        <p:spPr>
          <a:xfrm>
            <a:off x="4271029" y="3711956"/>
            <a:ext cx="1101370" cy="78499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Payment to an Individual</a:t>
            </a:r>
          </a:p>
        </p:txBody>
      </p:sp>
      <p:sp>
        <p:nvSpPr>
          <p:cNvPr id="178" name="Pentagon 177"/>
          <p:cNvSpPr/>
          <p:nvPr/>
        </p:nvSpPr>
        <p:spPr>
          <a:xfrm>
            <a:off x="7221126" y="3711956"/>
            <a:ext cx="1805280" cy="329814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100" dirty="0">
                <a:solidFill>
                  <a:srgbClr val="000000"/>
                </a:solidFill>
              </a:rPr>
              <a:t>Check </a:t>
            </a:r>
            <a:r>
              <a:rPr lang="en-US" sz="1100" dirty="0" smtClean="0">
                <a:solidFill>
                  <a:srgbClr val="000000"/>
                </a:solidFill>
              </a:rPr>
              <a:t>request-</a:t>
            </a:r>
            <a:r>
              <a:rPr lang="en-US" sz="1100" dirty="0" err="1" smtClean="0">
                <a:solidFill>
                  <a:srgbClr val="000000"/>
                </a:solidFill>
              </a:rPr>
              <a:t>Bishopbuy</a:t>
            </a:r>
            <a:endParaRPr lang="en-US" sz="1100" dirty="0">
              <a:solidFill>
                <a:srgbClr val="000000"/>
              </a:solidFill>
            </a:endParaRPr>
          </a:p>
        </p:txBody>
      </p:sp>
      <p:cxnSp>
        <p:nvCxnSpPr>
          <p:cNvPr id="179" name="Straight Connector 178"/>
          <p:cNvCxnSpPr>
            <a:stCxn id="149" idx="3"/>
            <a:endCxn id="178" idx="1"/>
          </p:cNvCxnSpPr>
          <p:nvPr/>
        </p:nvCxnSpPr>
        <p:spPr>
          <a:xfrm flipV="1">
            <a:off x="7013773" y="3876863"/>
            <a:ext cx="207353" cy="503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Pentagon 192"/>
          <p:cNvSpPr/>
          <p:nvPr/>
        </p:nvSpPr>
        <p:spPr>
          <a:xfrm>
            <a:off x="4271029" y="4624695"/>
            <a:ext cx="1101370" cy="75693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Payment to a Business</a:t>
            </a:r>
          </a:p>
        </p:txBody>
      </p:sp>
      <p:sp>
        <p:nvSpPr>
          <p:cNvPr id="195" name="Pentagon 194"/>
          <p:cNvSpPr/>
          <p:nvPr/>
        </p:nvSpPr>
        <p:spPr>
          <a:xfrm>
            <a:off x="5808061" y="4157070"/>
            <a:ext cx="1205712" cy="339878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900" dirty="0">
                <a:solidFill>
                  <a:srgbClr val="000000"/>
                </a:solidFill>
              </a:rPr>
              <a:t>Contract for multiple payments</a:t>
            </a:r>
          </a:p>
        </p:txBody>
      </p:sp>
      <p:sp>
        <p:nvSpPr>
          <p:cNvPr id="197" name="Pentagon 196"/>
          <p:cNvSpPr/>
          <p:nvPr/>
        </p:nvSpPr>
        <p:spPr>
          <a:xfrm>
            <a:off x="7221127" y="4146907"/>
            <a:ext cx="1796748" cy="360203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Purchase </a:t>
            </a:r>
            <a:r>
              <a:rPr lang="en-US" sz="1200" dirty="0" smtClean="0">
                <a:solidFill>
                  <a:srgbClr val="000000"/>
                </a:solidFill>
              </a:rPr>
              <a:t>Requisition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</a:rPr>
              <a:t>Bishopbuy</a:t>
            </a:r>
            <a:r>
              <a:rPr lang="en-US" sz="1200" dirty="0">
                <a:solidFill>
                  <a:srgbClr val="000000"/>
                </a:solidFill>
              </a:rPr>
              <a:t>)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202" name="Straight Connector 201"/>
          <p:cNvCxnSpPr>
            <a:stCxn id="195" idx="3"/>
            <a:endCxn id="197" idx="1"/>
          </p:cNvCxnSpPr>
          <p:nvPr/>
        </p:nvCxnSpPr>
        <p:spPr>
          <a:xfrm>
            <a:off x="7013773" y="4327009"/>
            <a:ext cx="20735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Pentagon 209"/>
          <p:cNvSpPr/>
          <p:nvPr/>
        </p:nvSpPr>
        <p:spPr>
          <a:xfrm>
            <a:off x="5808061" y="1533610"/>
            <a:ext cx="1205712" cy="373635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700" dirty="0">
                <a:solidFill>
                  <a:srgbClr val="000000"/>
                </a:solidFill>
              </a:rPr>
              <a:t>No Contract or Contract for one payment</a:t>
            </a:r>
          </a:p>
        </p:txBody>
      </p:sp>
      <p:sp>
        <p:nvSpPr>
          <p:cNvPr id="211" name="Pentagon 210"/>
          <p:cNvSpPr/>
          <p:nvPr/>
        </p:nvSpPr>
        <p:spPr>
          <a:xfrm>
            <a:off x="5808061" y="2006768"/>
            <a:ext cx="1205712" cy="38277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900" dirty="0">
                <a:solidFill>
                  <a:srgbClr val="000000"/>
                </a:solidFill>
              </a:rPr>
              <a:t>Contract for multiple payments</a:t>
            </a:r>
          </a:p>
        </p:txBody>
      </p:sp>
      <p:cxnSp>
        <p:nvCxnSpPr>
          <p:cNvPr id="213" name="Straight Connector 212"/>
          <p:cNvCxnSpPr>
            <a:stCxn id="74" idx="3"/>
            <a:endCxn id="211" idx="1"/>
          </p:cNvCxnSpPr>
          <p:nvPr/>
        </p:nvCxnSpPr>
        <p:spPr>
          <a:xfrm>
            <a:off x="5372397" y="1979368"/>
            <a:ext cx="435664" cy="21878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74" idx="3"/>
            <a:endCxn id="210" idx="1"/>
          </p:cNvCxnSpPr>
          <p:nvPr/>
        </p:nvCxnSpPr>
        <p:spPr>
          <a:xfrm flipV="1">
            <a:off x="5372397" y="1720428"/>
            <a:ext cx="435664" cy="25894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>
            <a:stCxn id="167" idx="3"/>
            <a:endCxn id="195" idx="1"/>
          </p:cNvCxnSpPr>
          <p:nvPr/>
        </p:nvCxnSpPr>
        <p:spPr>
          <a:xfrm>
            <a:off x="5372399" y="4104452"/>
            <a:ext cx="435662" cy="22255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>
            <a:stCxn id="167" idx="3"/>
            <a:endCxn id="149" idx="1"/>
          </p:cNvCxnSpPr>
          <p:nvPr/>
        </p:nvCxnSpPr>
        <p:spPr>
          <a:xfrm flipV="1">
            <a:off x="5372399" y="3881895"/>
            <a:ext cx="435662" cy="22255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Pentagon 219"/>
          <p:cNvSpPr/>
          <p:nvPr/>
        </p:nvSpPr>
        <p:spPr>
          <a:xfrm>
            <a:off x="7229660" y="2587705"/>
            <a:ext cx="1796746" cy="393386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Purchase </a:t>
            </a:r>
            <a:r>
              <a:rPr lang="en-US" sz="1200" dirty="0" smtClean="0">
                <a:solidFill>
                  <a:srgbClr val="000000"/>
                </a:solidFill>
              </a:rPr>
              <a:t>Requisition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</a:rPr>
              <a:t>Bishopbuy</a:t>
            </a:r>
            <a:r>
              <a:rPr lang="en-US" sz="1200" dirty="0" smtClean="0">
                <a:solidFill>
                  <a:srgbClr val="000000"/>
                </a:solidFill>
              </a:rPr>
              <a:t>)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221" name="Straight Connector 220"/>
          <p:cNvCxnSpPr>
            <a:stCxn id="65" idx="3"/>
            <a:endCxn id="111" idx="2"/>
          </p:cNvCxnSpPr>
          <p:nvPr/>
        </p:nvCxnSpPr>
        <p:spPr>
          <a:xfrm>
            <a:off x="5410445" y="3021899"/>
            <a:ext cx="397616" cy="27182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>
            <a:stCxn id="18444" idx="6"/>
            <a:endCxn id="220" idx="1"/>
          </p:cNvCxnSpPr>
          <p:nvPr/>
        </p:nvCxnSpPr>
        <p:spPr>
          <a:xfrm>
            <a:off x="7013773" y="2782427"/>
            <a:ext cx="215887" cy="197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11" idx="6"/>
            <a:endCxn id="152" idx="1"/>
          </p:cNvCxnSpPr>
          <p:nvPr/>
        </p:nvCxnSpPr>
        <p:spPr>
          <a:xfrm>
            <a:off x="7013773" y="3293721"/>
            <a:ext cx="207355" cy="4289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stCxn id="211" idx="3"/>
            <a:endCxn id="64" idx="1"/>
          </p:cNvCxnSpPr>
          <p:nvPr/>
        </p:nvCxnSpPr>
        <p:spPr>
          <a:xfrm flipV="1">
            <a:off x="7013773" y="2195263"/>
            <a:ext cx="240307" cy="289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>
            <a:stCxn id="193" idx="3"/>
            <a:endCxn id="160" idx="1"/>
          </p:cNvCxnSpPr>
          <p:nvPr/>
        </p:nvCxnSpPr>
        <p:spPr>
          <a:xfrm>
            <a:off x="5372399" y="5003160"/>
            <a:ext cx="449545" cy="19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6967121" y="1709505"/>
            <a:ext cx="271717" cy="570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>
            <a:stCxn id="63" idx="3"/>
            <a:endCxn id="167" idx="1"/>
          </p:cNvCxnSpPr>
          <p:nvPr/>
        </p:nvCxnSpPr>
        <p:spPr>
          <a:xfrm flipV="1">
            <a:off x="3977877" y="4104452"/>
            <a:ext cx="293152" cy="48656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>
            <a:stCxn id="63" idx="3"/>
            <a:endCxn id="193" idx="1"/>
          </p:cNvCxnSpPr>
          <p:nvPr/>
        </p:nvCxnSpPr>
        <p:spPr>
          <a:xfrm>
            <a:off x="3977877" y="4591018"/>
            <a:ext cx="293152" cy="41214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Pentagon 424"/>
          <p:cNvSpPr/>
          <p:nvPr/>
        </p:nvSpPr>
        <p:spPr>
          <a:xfrm>
            <a:off x="4238444" y="517177"/>
            <a:ext cx="1133954" cy="8243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Payment to a Business</a:t>
            </a:r>
          </a:p>
        </p:txBody>
      </p:sp>
      <p:sp>
        <p:nvSpPr>
          <p:cNvPr id="426" name="Pentagon 425"/>
          <p:cNvSpPr/>
          <p:nvPr/>
        </p:nvSpPr>
        <p:spPr>
          <a:xfrm>
            <a:off x="5808061" y="517176"/>
            <a:ext cx="1205712" cy="373635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No Contract</a:t>
            </a:r>
          </a:p>
        </p:txBody>
      </p:sp>
      <p:sp>
        <p:nvSpPr>
          <p:cNvPr id="427" name="Pentagon 426"/>
          <p:cNvSpPr/>
          <p:nvPr/>
        </p:nvSpPr>
        <p:spPr>
          <a:xfrm>
            <a:off x="5808061" y="959682"/>
            <a:ext cx="1205712" cy="381845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>
                <a:solidFill>
                  <a:srgbClr val="000000"/>
                </a:solidFill>
              </a:rPr>
              <a:t>Contract</a:t>
            </a:r>
          </a:p>
        </p:txBody>
      </p:sp>
      <p:sp>
        <p:nvSpPr>
          <p:cNvPr id="428" name="Pentagon 427"/>
          <p:cNvSpPr/>
          <p:nvPr/>
        </p:nvSpPr>
        <p:spPr>
          <a:xfrm>
            <a:off x="7238194" y="340457"/>
            <a:ext cx="1779682" cy="484662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da-DK" sz="1200" dirty="0" smtClean="0">
                <a:solidFill>
                  <a:srgbClr val="000000"/>
                </a:solidFill>
                <a:latin typeface="Calibri" charset="0"/>
              </a:rPr>
              <a:t>P-Card (ie.dues, fees)</a:t>
            </a:r>
            <a:endParaRPr lang="da-DK" sz="1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30" name="Pentagon 429"/>
          <p:cNvSpPr/>
          <p:nvPr/>
        </p:nvSpPr>
        <p:spPr>
          <a:xfrm>
            <a:off x="7285490" y="919155"/>
            <a:ext cx="1732386" cy="44168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dirty="0" smtClean="0">
                <a:solidFill>
                  <a:srgbClr val="000000"/>
                </a:solidFill>
              </a:rPr>
              <a:t>Purchase Requisition (</a:t>
            </a:r>
            <a:r>
              <a:rPr lang="en-US" sz="1200" dirty="0" err="1" smtClean="0">
                <a:solidFill>
                  <a:srgbClr val="000000"/>
                </a:solidFill>
              </a:rPr>
              <a:t>Bishopbuy</a:t>
            </a:r>
            <a:r>
              <a:rPr lang="en-US" sz="1200" dirty="0" smtClean="0">
                <a:solidFill>
                  <a:srgbClr val="000000"/>
                </a:solidFill>
              </a:rPr>
              <a:t>)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535" name="Straight Connector 534"/>
          <p:cNvCxnSpPr>
            <a:stCxn id="47" idx="3"/>
            <a:endCxn id="425" idx="1"/>
          </p:cNvCxnSpPr>
          <p:nvPr/>
        </p:nvCxnSpPr>
        <p:spPr>
          <a:xfrm flipV="1">
            <a:off x="3986610" y="929352"/>
            <a:ext cx="251834" cy="53860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/>
          <p:cNvCxnSpPr>
            <a:stCxn id="425" idx="3"/>
            <a:endCxn id="426" idx="1"/>
          </p:cNvCxnSpPr>
          <p:nvPr/>
        </p:nvCxnSpPr>
        <p:spPr>
          <a:xfrm flipV="1">
            <a:off x="5372398" y="703994"/>
            <a:ext cx="435663" cy="22535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/>
          <p:cNvCxnSpPr>
            <a:stCxn id="425" idx="3"/>
            <a:endCxn id="427" idx="1"/>
          </p:cNvCxnSpPr>
          <p:nvPr/>
        </p:nvCxnSpPr>
        <p:spPr>
          <a:xfrm>
            <a:off x="5372398" y="929352"/>
            <a:ext cx="435663" cy="22125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Straight Connector 554"/>
          <p:cNvCxnSpPr>
            <a:stCxn id="426" idx="3"/>
            <a:endCxn id="428" idx="1"/>
          </p:cNvCxnSpPr>
          <p:nvPr/>
        </p:nvCxnSpPr>
        <p:spPr>
          <a:xfrm flipV="1">
            <a:off x="7013773" y="582788"/>
            <a:ext cx="224421" cy="12120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>
            <a:stCxn id="427" idx="3"/>
            <a:endCxn id="430" idx="1"/>
          </p:cNvCxnSpPr>
          <p:nvPr/>
        </p:nvCxnSpPr>
        <p:spPr>
          <a:xfrm flipV="1">
            <a:off x="7013773" y="1139995"/>
            <a:ext cx="271717" cy="1061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2" name="Rectangle 8"/>
          <p:cNvSpPr>
            <a:spLocks noChangeArrowheads="1"/>
          </p:cNvSpPr>
          <p:nvPr/>
        </p:nvSpPr>
        <p:spPr bwMode="gray">
          <a:xfrm>
            <a:off x="519108" y="6347498"/>
            <a:ext cx="8224841" cy="44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/>
            <a:r>
              <a:rPr lang="de-DE" sz="1200" b="1" dirty="0" smtClean="0">
                <a:latin typeface="Calibri" charset="0"/>
              </a:rPr>
              <a:t>RESTRICTED P-CARD GOODS: </a:t>
            </a:r>
            <a:r>
              <a:rPr lang="de-DE" sz="1200" i="1" dirty="0" smtClean="0">
                <a:latin typeface="Calibri" charset="0"/>
              </a:rPr>
              <a:t>Office Supplies, Computers, Furniture, Equipment, Software, Rentals, Donations, Gift Cards, Fines, Services, Promotional Items, etc.</a:t>
            </a:r>
            <a:r>
              <a:rPr lang="de-DE" sz="1100" i="1" dirty="0" smtClean="0">
                <a:latin typeface="Calibri" charset="0"/>
              </a:rPr>
              <a:t> </a:t>
            </a:r>
            <a:r>
              <a:rPr lang="de-DE" sz="1050" i="1" dirty="0" smtClean="0">
                <a:latin typeface="Calibri" charset="0"/>
              </a:rPr>
              <a:t>See policy for complete list on the purchasing website purchasing.owu.edu</a:t>
            </a:r>
            <a:endParaRPr lang="de-DE" sz="1100" i="1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03545A-421E-4716-AEAC-B777451B18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6020</TotalTime>
  <Words>153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Tracy Kalb</dc:creator>
  <cp:lastModifiedBy>Melanie Tracy Kalb</cp:lastModifiedBy>
  <cp:revision>24</cp:revision>
  <cp:lastPrinted>2015-08-26T12:41:31Z</cp:lastPrinted>
  <dcterms:created xsi:type="dcterms:W3CDTF">2014-07-18T16:49:28Z</dcterms:created>
  <dcterms:modified xsi:type="dcterms:W3CDTF">2017-02-10T16:01:40Z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TC018754849991</vt:lpwstr>
  </property>
</Properties>
</file>