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u.edu/about/offices-services-directory/human-resources/search-committee-toolkit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b.owu.edu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u.edu/about/offices-services-directory/human-resources/search-committee-toolkit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u.edu/about/offices-services-directory/human-resources/search-committee-toolkit/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u.edu/about/offices-services-directory/human-resources/search-committee-toolkit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Recruiting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Ohio Wesleyan Staff 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plan document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1908314"/>
            <a:ext cx="9259314" cy="548640"/>
          </a:xfrm>
        </p:spPr>
        <p:txBody>
          <a:bodyPr/>
          <a:lstStyle/>
          <a:p>
            <a:r>
              <a:rPr lang="en-US" dirty="0" smtClean="0"/>
              <a:t>1st time users should read through the search Plan document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463040" y="2926079"/>
            <a:ext cx="4311474" cy="2448505"/>
          </a:xfrm>
        </p:spPr>
        <p:txBody>
          <a:bodyPr/>
          <a:lstStyle/>
          <a:p>
            <a:r>
              <a:rPr lang="en-US" dirty="0" smtClean="0"/>
              <a:t>overview process</a:t>
            </a:r>
          </a:p>
          <a:p>
            <a:r>
              <a:rPr lang="en-US" dirty="0" smtClean="0"/>
              <a:t>Required preparation</a:t>
            </a:r>
          </a:p>
          <a:p>
            <a:r>
              <a:rPr lang="en-US" dirty="0" smtClean="0"/>
              <a:t>Required actions </a:t>
            </a:r>
          </a:p>
          <a:p>
            <a:r>
              <a:rPr lang="en-US" dirty="0" smtClean="0"/>
              <a:t>expectations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251590" y="4086969"/>
            <a:ext cx="3053300" cy="6281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Search Plan documents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Committee Required DEI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9" y="2063396"/>
            <a:ext cx="8307125" cy="3311189"/>
          </a:xfrm>
        </p:spPr>
        <p:txBody>
          <a:bodyPr/>
          <a:lstStyle/>
          <a:p>
            <a:r>
              <a:rPr lang="en-US" dirty="0" smtClean="0"/>
              <a:t>All search committee members must complete DEI training before candidate review begins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employees; personal skills for a diverse campus</a:t>
            </a:r>
          </a:p>
          <a:p>
            <a:pPr lvl="1"/>
            <a:r>
              <a:rPr lang="en-US" dirty="0" smtClean="0"/>
              <a:t>Search committee;  skills for academic searches and hiring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Both courses can be found in </a:t>
            </a:r>
            <a:r>
              <a:rPr lang="en-US" dirty="0" smtClean="0">
                <a:hlinkClick r:id="rId2"/>
              </a:rPr>
              <a:t>OWU Blackboard: Dei training</a:t>
            </a:r>
            <a:endParaRPr lang="en-US" dirty="0" smtClean="0"/>
          </a:p>
          <a:p>
            <a:pPr lvl="3"/>
            <a:r>
              <a:rPr lang="en-US" dirty="0" smtClean="0"/>
              <a:t>Log in with your OWU credentials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Initiating the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7384774" cy="958100"/>
          </a:xfrm>
        </p:spPr>
        <p:txBody>
          <a:bodyPr/>
          <a:lstStyle/>
          <a:p>
            <a:r>
              <a:rPr lang="en-US" dirty="0" smtClean="0"/>
              <a:t>University President’s approval is required for all searches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541241" y="3172570"/>
            <a:ext cx="5086538" cy="1836753"/>
          </a:xfrm>
        </p:spPr>
        <p:txBody>
          <a:bodyPr>
            <a:normAutofit fontScale="92500"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Approval Signature from a member of the president’s cabinet on Page 4 of the search plan confirms that they have received permission from the president to fill the position and initiate the search process.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7674" y="3791830"/>
            <a:ext cx="364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Search Plan Process Document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Initiate Search – Approvals,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INITIAING the Search Plan 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easy as 1,2,3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63039" y="2107096"/>
            <a:ext cx="6655243" cy="326748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 Completed search plan includes;</a:t>
            </a:r>
          </a:p>
          <a:p>
            <a:endParaRPr lang="en-US" sz="2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Approval by VP or Cabinet - Search Plan Doc, page 4</a:t>
            </a:r>
          </a:p>
          <a:p>
            <a:pPr lvl="2"/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VP/Cabinet approval indicates authorization by the University President</a:t>
            </a:r>
          </a:p>
          <a:p>
            <a:pPr lvl="2"/>
            <a:endParaRPr lang="en-US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Job Posting – Search Plan Doc, Pages 5-6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Job description</a:t>
            </a:r>
            <a:endParaRPr lang="en-US" dirty="0"/>
          </a:p>
          <a:p>
            <a:pPr lvl="2"/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648" y="4052945"/>
            <a:ext cx="3164514" cy="6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86893" y="2031175"/>
            <a:ext cx="4762831" cy="1669776"/>
          </a:xfrm>
        </p:spPr>
        <p:txBody>
          <a:bodyPr>
            <a:normAutofit/>
          </a:bodyPr>
          <a:lstStyle/>
          <a:p>
            <a:r>
              <a:rPr lang="en-US" dirty="0" smtClean="0"/>
              <a:t>Candidates apply through ADP module</a:t>
            </a:r>
          </a:p>
          <a:p>
            <a:r>
              <a:rPr lang="en-US" dirty="0" smtClean="0"/>
              <a:t>Application notification via email</a:t>
            </a:r>
          </a:p>
          <a:p>
            <a:r>
              <a:rPr lang="en-US" dirty="0" smtClean="0"/>
              <a:t>Application review in ADP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313830" y="3700951"/>
            <a:ext cx="4180951" cy="1152940"/>
          </a:xfrm>
        </p:spPr>
        <p:txBody>
          <a:bodyPr/>
          <a:lstStyle/>
          <a:p>
            <a:r>
              <a:rPr lang="en-US" dirty="0" smtClean="0"/>
              <a:t>ADP/MYTEAM/TALENT/RECRUITMENT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219" y="2138139"/>
            <a:ext cx="4357315" cy="3243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41" y="1843939"/>
            <a:ext cx="4834393" cy="35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572494"/>
            <a:ext cx="10394706" cy="1265271"/>
          </a:xfrm>
        </p:spPr>
        <p:txBody>
          <a:bodyPr>
            <a:noAutofit/>
          </a:bodyPr>
          <a:lstStyle/>
          <a:p>
            <a:r>
              <a:rPr lang="en-US" sz="4400" dirty="0" smtClean="0"/>
              <a:t>Top candidates, review candidate pool </a:t>
            </a:r>
            <a:br>
              <a:rPr lang="en-US" sz="4400" dirty="0" smtClean="0"/>
            </a:b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Search Plan Doc,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2194559"/>
            <a:ext cx="3310128" cy="667910"/>
          </a:xfrm>
        </p:spPr>
        <p:txBody>
          <a:bodyPr/>
          <a:lstStyle/>
          <a:p>
            <a:r>
              <a:rPr lang="en-US" dirty="0" smtClean="0"/>
              <a:t>Review for diversity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508883" y="3088098"/>
            <a:ext cx="3487047" cy="17940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Diversity within the candidate pool is important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 HR to run a diversity report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will help determine if additional targeted advertising is necessary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799074"/>
          </a:xfrm>
        </p:spPr>
        <p:txBody>
          <a:bodyPr/>
          <a:lstStyle/>
          <a:p>
            <a:r>
              <a:rPr lang="en-US" dirty="0" smtClean="0"/>
              <a:t>Top candidates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234620" y="3088098"/>
            <a:ext cx="3535759" cy="17940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Submit you list of top candidates to HR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final diversity report of top candidates – HR to run repot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This ensures a diverse top candidate pool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770380" y="2063394"/>
            <a:ext cx="3310128" cy="799075"/>
          </a:xfrm>
        </p:spPr>
        <p:txBody>
          <a:bodyPr/>
          <a:lstStyle/>
          <a:p>
            <a:r>
              <a:rPr lang="en-US" dirty="0" smtClean="0"/>
              <a:t>Recommended candidate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770380" y="3088098"/>
            <a:ext cx="3703352" cy="179400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Review final candidate with your VP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Indicate the top candidate, compensation offer, and target start date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Search Plan Doc,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7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Hiring the candidate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7249602" cy="3311189"/>
          </a:xfrm>
        </p:spPr>
        <p:txBody>
          <a:bodyPr>
            <a:normAutofit/>
          </a:bodyPr>
          <a:lstStyle/>
          <a:p>
            <a:r>
              <a:rPr lang="en-US" dirty="0" smtClean="0"/>
              <a:t>Data Requirements for new hires - Search Plan Docs, </a:t>
            </a:r>
            <a:r>
              <a:rPr lang="en-US" dirty="0" err="1" smtClean="0"/>
              <a:t>pg</a:t>
            </a:r>
            <a:r>
              <a:rPr lang="en-US" dirty="0" smtClean="0"/>
              <a:t> 8</a:t>
            </a:r>
          </a:p>
          <a:p>
            <a:r>
              <a:rPr lang="en-US" dirty="0" smtClean="0"/>
              <a:t>Approvals needed </a:t>
            </a:r>
            <a:r>
              <a:rPr lang="en-US" i="1" u="sng" dirty="0" smtClean="0">
                <a:solidFill>
                  <a:srgbClr val="C00000"/>
                </a:solidFill>
              </a:rPr>
              <a:t>PRIOR</a:t>
            </a:r>
            <a:r>
              <a:rPr lang="en-US" dirty="0" smtClean="0"/>
              <a:t>  to extending offer</a:t>
            </a:r>
          </a:p>
          <a:p>
            <a:pPr lvl="1"/>
            <a:r>
              <a:rPr lang="en-US" dirty="0"/>
              <a:t>Approval by VP or Cabinet </a:t>
            </a:r>
            <a:r>
              <a:rPr lang="en-US" dirty="0" smtClean="0"/>
              <a:t>member</a:t>
            </a:r>
            <a:endParaRPr lang="en-US" dirty="0"/>
          </a:p>
          <a:p>
            <a:pPr lvl="2"/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VP/Cabinet approval indicates authorization by the University 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President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/>
              <a:t>Department Manager Approval</a:t>
            </a:r>
          </a:p>
          <a:p>
            <a:pPr lvl="1"/>
            <a:r>
              <a:rPr lang="en-US" dirty="0" smtClean="0"/>
              <a:t>Human resources Director Approval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8181892" y="4031311"/>
            <a:ext cx="3244132" cy="6202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Search plan documents,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pg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8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Hiring process –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9" y="2433099"/>
            <a:ext cx="8800107" cy="2941486"/>
          </a:xfrm>
        </p:spPr>
        <p:txBody>
          <a:bodyPr/>
          <a:lstStyle/>
          <a:p>
            <a:r>
              <a:rPr lang="en-US" dirty="0"/>
              <a:t>Once verbal offer is accepted, HR will prepare and send formal offer </a:t>
            </a:r>
            <a:r>
              <a:rPr lang="en-US" dirty="0" smtClean="0"/>
              <a:t> of employment letter</a:t>
            </a:r>
            <a:endParaRPr lang="en-US" dirty="0"/>
          </a:p>
          <a:p>
            <a:r>
              <a:rPr lang="en-US" dirty="0" smtClean="0"/>
              <a:t>Conditions of employment – </a:t>
            </a:r>
          </a:p>
          <a:p>
            <a:pPr lvl="1"/>
            <a:r>
              <a:rPr lang="en-US" dirty="0" smtClean="0"/>
              <a:t>must pass criminal background screening 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Allow 2 weeks lead time or more</a:t>
            </a:r>
          </a:p>
          <a:p>
            <a:pPr lvl="1"/>
            <a:r>
              <a:rPr lang="en-US" dirty="0" smtClean="0"/>
              <a:t>Reference checks – completed by hiring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1549</TotalTime>
  <Words>390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Main Event</vt:lpstr>
      <vt:lpstr>Recruiting process</vt:lpstr>
      <vt:lpstr>Search plan document</vt:lpstr>
      <vt:lpstr>Search Committee Required DEI Training</vt:lpstr>
      <vt:lpstr>Initiating the search</vt:lpstr>
      <vt:lpstr>INITIAING the Search Plan  - easy as 1,2,3</vt:lpstr>
      <vt:lpstr>Application Review</vt:lpstr>
      <vt:lpstr>Top candidates, review candidate pool  Search Plan Doc, pg 7</vt:lpstr>
      <vt:lpstr>Hiring the candidate</vt:lpstr>
      <vt:lpstr>Hiring process – 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Recruiting process</dc:title>
  <dc:creator>Elizabeth K. Foos</dc:creator>
  <cp:lastModifiedBy>Elizabeth K. Foos</cp:lastModifiedBy>
  <cp:revision>24</cp:revision>
  <dcterms:created xsi:type="dcterms:W3CDTF">2024-11-21T19:17:36Z</dcterms:created>
  <dcterms:modified xsi:type="dcterms:W3CDTF">2024-11-22T21:06:51Z</dcterms:modified>
</cp:coreProperties>
</file>