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2" r:id="rId19"/>
    <p:sldId id="273" r:id="rId20"/>
    <p:sldId id="274" r:id="rId21"/>
    <p:sldId id="275" r:id="rId22"/>
    <p:sldId id="289" r:id="rId23"/>
    <p:sldId id="283" r:id="rId24"/>
    <p:sldId id="285" r:id="rId25"/>
    <p:sldId id="276" r:id="rId26"/>
    <p:sldId id="277" r:id="rId27"/>
    <p:sldId id="278" r:id="rId28"/>
    <p:sldId id="279" r:id="rId29"/>
    <p:sldId id="290" r:id="rId30"/>
    <p:sldId id="280" r:id="rId31"/>
    <p:sldId id="286" r:id="rId32"/>
    <p:sldId id="287" r:id="rId33"/>
    <p:sldId id="281" r:id="rId34"/>
    <p:sldId id="288" r:id="rId35"/>
    <p:sldId id="28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46"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86812" y="0"/>
            <a:ext cx="357188" cy="68580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1500" y="2952750"/>
            <a:ext cx="952500" cy="952500"/>
          </a:xfrm>
          <a:prstGeom prst="rect">
            <a:avLst/>
          </a:prstGeom>
        </p:spPr>
      </p:pic>
      <p:sp>
        <p:nvSpPr>
          <p:cNvPr id="2" name="Title 1"/>
          <p:cNvSpPr>
            <a:spLocks noGrp="1"/>
          </p:cNvSpPr>
          <p:nvPr>
            <p:ph type="ctrTitle" hasCustomPrompt="1"/>
          </p:nvPr>
        </p:nvSpPr>
        <p:spPr>
          <a:xfrm>
            <a:off x="0" y="529318"/>
            <a:ext cx="8786812" cy="947057"/>
          </a:xfrm>
        </p:spPr>
        <p:txBody>
          <a:bodyPr anchor="b">
            <a:noAutofit/>
          </a:bodyPr>
          <a:lstStyle>
            <a:lvl1pPr algn="ctr">
              <a:defRPr sz="6000" b="0" baseline="0">
                <a:solidFill>
                  <a:schemeClr val="tx1"/>
                </a:solidFill>
                <a:latin typeface="+mn-lt"/>
              </a:defRPr>
            </a:lvl1pPr>
          </a:lstStyle>
          <a:p>
            <a:r>
              <a:rPr lang="en-US" dirty="0" smtClean="0"/>
              <a:t>Click to Edit Title</a:t>
            </a:r>
            <a:endParaRPr lang="en-US" dirty="0"/>
          </a:p>
        </p:txBody>
      </p:sp>
    </p:spTree>
    <p:extLst>
      <p:ext uri="{BB962C8B-B14F-4D97-AF65-F5344CB8AC3E}">
        <p14:creationId xmlns:p14="http://schemas.microsoft.com/office/powerpoint/2010/main" val="127643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86812" y="0"/>
            <a:ext cx="357188" cy="68580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1500" y="2952750"/>
            <a:ext cx="952500" cy="952500"/>
          </a:xfrm>
          <a:prstGeom prst="rect">
            <a:avLst/>
          </a:prstGeom>
        </p:spPr>
      </p:pic>
      <p:sp>
        <p:nvSpPr>
          <p:cNvPr id="2" name="Title 1"/>
          <p:cNvSpPr>
            <a:spLocks noGrp="1"/>
          </p:cNvSpPr>
          <p:nvPr>
            <p:ph type="ctrTitle" hasCustomPrompt="1"/>
          </p:nvPr>
        </p:nvSpPr>
        <p:spPr>
          <a:xfrm>
            <a:off x="0" y="5485440"/>
            <a:ext cx="8786812" cy="947057"/>
          </a:xfrm>
        </p:spPr>
        <p:txBody>
          <a:bodyPr anchor="b">
            <a:noAutofit/>
          </a:bodyPr>
          <a:lstStyle>
            <a:lvl1pPr algn="ctr">
              <a:defRPr sz="6000" b="0">
                <a:solidFill>
                  <a:schemeClr val="bg1"/>
                </a:solidFill>
                <a:latin typeface="+mn-lt"/>
              </a:defRPr>
            </a:lvl1pPr>
          </a:lstStyle>
          <a:p>
            <a:r>
              <a:rPr lang="en-US" dirty="0" smtClean="0"/>
              <a:t>CLICK TO EDIT TITLE</a:t>
            </a:r>
            <a:endParaRPr lang="en-US" dirty="0"/>
          </a:p>
        </p:txBody>
      </p:sp>
    </p:spTree>
    <p:extLst>
      <p:ext uri="{BB962C8B-B14F-4D97-AF65-F5344CB8AC3E}">
        <p14:creationId xmlns:p14="http://schemas.microsoft.com/office/powerpoint/2010/main" val="356540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p:cNvSpPr/>
          <p:nvPr userDrawn="1"/>
        </p:nvSpPr>
        <p:spPr>
          <a:xfrm>
            <a:off x="0" y="2626178"/>
            <a:ext cx="8429624" cy="1600200"/>
          </a:xfrm>
          <a:prstGeom prst="rect">
            <a:avLst/>
          </a:prstGeom>
          <a:solidFill>
            <a:srgbClr val="FF84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4312" y="2952750"/>
            <a:ext cx="952500" cy="952500"/>
          </a:xfrm>
          <a:prstGeom prst="rect">
            <a:avLst/>
          </a:prstGeom>
        </p:spPr>
      </p:pic>
      <p:sp>
        <p:nvSpPr>
          <p:cNvPr id="2" name="Title 1"/>
          <p:cNvSpPr>
            <a:spLocks noGrp="1"/>
          </p:cNvSpPr>
          <p:nvPr>
            <p:ph type="ctrTitle" hasCustomPrompt="1"/>
          </p:nvPr>
        </p:nvSpPr>
        <p:spPr>
          <a:xfrm>
            <a:off x="0" y="2952750"/>
            <a:ext cx="8429624" cy="947057"/>
          </a:xfrm>
        </p:spPr>
        <p:txBody>
          <a:bodyPr anchor="b">
            <a:noAutofit/>
          </a:bodyPr>
          <a:lstStyle>
            <a:lvl1pPr algn="ctr">
              <a:defRPr sz="6000" b="0">
                <a:solidFill>
                  <a:schemeClr val="bg1"/>
                </a:solidFill>
                <a:latin typeface="+mn-lt"/>
              </a:defRPr>
            </a:lvl1pPr>
          </a:lstStyle>
          <a:p>
            <a:r>
              <a:rPr lang="en-US" dirty="0" smtClean="0"/>
              <a:t>CLICK TO EDIT TITLE</a:t>
            </a:r>
            <a:endParaRPr lang="en-US" dirty="0"/>
          </a:p>
        </p:txBody>
      </p:sp>
    </p:spTree>
    <p:extLst>
      <p:ext uri="{BB962C8B-B14F-4D97-AF65-F5344CB8AC3E}">
        <p14:creationId xmlns:p14="http://schemas.microsoft.com/office/powerpoint/2010/main" val="349084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ubpage 1">
    <p:spTree>
      <p:nvGrpSpPr>
        <p:cNvPr id="1" name=""/>
        <p:cNvGrpSpPr/>
        <p:nvPr/>
      </p:nvGrpSpPr>
      <p:grpSpPr>
        <a:xfrm>
          <a:off x="0" y="0"/>
          <a:ext cx="0" cy="0"/>
          <a:chOff x="0" y="0"/>
          <a:chExt cx="0" cy="0"/>
        </a:xfrm>
      </p:grpSpPr>
      <p:sp>
        <p:nvSpPr>
          <p:cNvPr id="10" name="Rectangle 9"/>
          <p:cNvSpPr/>
          <p:nvPr userDrawn="1"/>
        </p:nvSpPr>
        <p:spPr>
          <a:xfrm>
            <a:off x="0" y="0"/>
            <a:ext cx="9144000" cy="9509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0650" y="15033"/>
            <a:ext cx="7315200" cy="935944"/>
          </a:xfrm>
        </p:spPr>
        <p:txBody>
          <a:bodyPr/>
          <a:lstStyle>
            <a:lvl1pPr>
              <a:defRPr b="0">
                <a:solidFill>
                  <a:schemeClr val="bg1"/>
                </a:solidFill>
                <a:latin typeface="+mn-lt"/>
              </a:defRPr>
            </a:lvl1pPr>
          </a:lstStyle>
          <a:p>
            <a:r>
              <a:rPr lang="en-US" dirty="0" smtClean="0"/>
              <a:t>CLICK TO EDIT PAGE TITLE</a:t>
            </a:r>
            <a:endParaRPr lang="en-US" dirty="0"/>
          </a:p>
        </p:txBody>
      </p:sp>
      <p:sp>
        <p:nvSpPr>
          <p:cNvPr id="3" name="Content Placeholder 2"/>
          <p:cNvSpPr>
            <a:spLocks noGrp="1"/>
          </p:cNvSpPr>
          <p:nvPr>
            <p:ph idx="1"/>
          </p:nvPr>
        </p:nvSpPr>
        <p:spPr>
          <a:xfrm>
            <a:off x="326571" y="1110343"/>
            <a:ext cx="84836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952500" cy="952500"/>
          </a:xfrm>
          <a:prstGeom prst="rect">
            <a:avLst/>
          </a:prstGeom>
        </p:spPr>
      </p:pic>
      <p:sp>
        <p:nvSpPr>
          <p:cNvPr id="13" name="Rectangle 12"/>
          <p:cNvSpPr/>
          <p:nvPr userDrawn="1"/>
        </p:nvSpPr>
        <p:spPr>
          <a:xfrm>
            <a:off x="0" y="6620256"/>
            <a:ext cx="9144000" cy="237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6903" y="6620256"/>
            <a:ext cx="2287097" cy="237744"/>
          </a:xfrm>
          <a:prstGeom prst="rect">
            <a:avLst/>
          </a:prstGeom>
        </p:spPr>
      </p:pic>
      <p:sp>
        <p:nvSpPr>
          <p:cNvPr id="6" name="Slide Number Placeholder 5"/>
          <p:cNvSpPr>
            <a:spLocks noGrp="1"/>
          </p:cNvSpPr>
          <p:nvPr>
            <p:ph type="sldNum" sz="quarter" idx="12"/>
          </p:nvPr>
        </p:nvSpPr>
        <p:spPr>
          <a:xfrm>
            <a:off x="6349" y="6619493"/>
            <a:ext cx="893537" cy="238507"/>
          </a:xfrm>
        </p:spPr>
        <p:txBody>
          <a:bodyPr/>
          <a:lstStyle>
            <a:lvl1pPr algn="l">
              <a:defRPr>
                <a:solidFill>
                  <a:schemeClr val="bg1"/>
                </a:solidFill>
              </a:defRPr>
            </a:lvl1pPr>
          </a:lstStyle>
          <a:p>
            <a:r>
              <a:rPr lang="en-US" dirty="0" smtClean="0"/>
              <a:t>Slide </a:t>
            </a:r>
            <a:fld id="{FCB52E75-E57E-48E5-92A2-27E3304B6D3E}" type="slidenum">
              <a:rPr lang="en-US" smtClean="0"/>
              <a:pPr/>
              <a:t>‹#›</a:t>
            </a:fld>
            <a:endParaRPr lang="en-US" dirty="0"/>
          </a:p>
        </p:txBody>
      </p:sp>
    </p:spTree>
    <p:extLst>
      <p:ext uri="{BB962C8B-B14F-4D97-AF65-F5344CB8AC3E}">
        <p14:creationId xmlns:p14="http://schemas.microsoft.com/office/powerpoint/2010/main" val="2208207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ubpag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390650" y="15033"/>
            <a:ext cx="7315200" cy="935944"/>
          </a:xfrm>
        </p:spPr>
        <p:txBody>
          <a:bodyPr/>
          <a:lstStyle>
            <a:lvl1pPr>
              <a:defRPr b="0">
                <a:solidFill>
                  <a:schemeClr val="bg1"/>
                </a:solidFill>
                <a:latin typeface="+mn-lt"/>
              </a:defRPr>
            </a:lvl1pPr>
          </a:lstStyle>
          <a:p>
            <a:r>
              <a:rPr lang="en-US" dirty="0" smtClean="0"/>
              <a:t>CLICK TO EDIT PAGE TITLE</a:t>
            </a:r>
            <a:endParaRPr lang="en-US" dirty="0"/>
          </a:p>
        </p:txBody>
      </p:sp>
      <p:sp>
        <p:nvSpPr>
          <p:cNvPr id="3" name="Content Placeholder 2"/>
          <p:cNvSpPr>
            <a:spLocks noGrp="1"/>
          </p:cNvSpPr>
          <p:nvPr>
            <p:ph idx="1"/>
          </p:nvPr>
        </p:nvSpPr>
        <p:spPr>
          <a:xfrm>
            <a:off x="326571" y="1110343"/>
            <a:ext cx="84836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62"/>
            <a:ext cx="952500" cy="952500"/>
          </a:xfrm>
          <a:prstGeom prst="rect">
            <a:avLst/>
          </a:prstGeom>
        </p:spPr>
      </p:pic>
      <p:sp>
        <p:nvSpPr>
          <p:cNvPr id="13" name="Rectangle 12"/>
          <p:cNvSpPr/>
          <p:nvPr userDrawn="1"/>
        </p:nvSpPr>
        <p:spPr>
          <a:xfrm>
            <a:off x="0" y="6620256"/>
            <a:ext cx="9144000" cy="237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6903" y="6620256"/>
            <a:ext cx="2287097" cy="237744"/>
          </a:xfrm>
          <a:prstGeom prst="rect">
            <a:avLst/>
          </a:prstGeom>
        </p:spPr>
      </p:pic>
      <p:sp>
        <p:nvSpPr>
          <p:cNvPr id="6" name="Slide Number Placeholder 5"/>
          <p:cNvSpPr>
            <a:spLocks noGrp="1"/>
          </p:cNvSpPr>
          <p:nvPr>
            <p:ph type="sldNum" sz="quarter" idx="12"/>
          </p:nvPr>
        </p:nvSpPr>
        <p:spPr>
          <a:xfrm>
            <a:off x="6349" y="6619493"/>
            <a:ext cx="893537" cy="238507"/>
          </a:xfrm>
        </p:spPr>
        <p:txBody>
          <a:bodyPr/>
          <a:lstStyle>
            <a:lvl1pPr algn="l">
              <a:defRPr>
                <a:solidFill>
                  <a:schemeClr val="bg1"/>
                </a:solidFill>
              </a:defRPr>
            </a:lvl1pPr>
          </a:lstStyle>
          <a:p>
            <a:r>
              <a:rPr lang="en-US" dirty="0" smtClean="0"/>
              <a:t>Slide </a:t>
            </a:r>
            <a:fld id="{FCB52E75-E57E-48E5-92A2-27E3304B6D3E}" type="slidenum">
              <a:rPr lang="en-US" smtClean="0"/>
              <a:pPr/>
              <a:t>‹#›</a:t>
            </a:fld>
            <a:endParaRPr lang="en-US" dirty="0"/>
          </a:p>
        </p:txBody>
      </p:sp>
    </p:spTree>
    <p:extLst>
      <p:ext uri="{BB962C8B-B14F-4D97-AF65-F5344CB8AC3E}">
        <p14:creationId xmlns:p14="http://schemas.microsoft.com/office/powerpoint/2010/main" val="188642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ubpag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390650" y="15033"/>
            <a:ext cx="7315200" cy="935944"/>
          </a:xfrm>
        </p:spPr>
        <p:txBody>
          <a:bodyPr/>
          <a:lstStyle>
            <a:lvl1pPr>
              <a:defRPr b="0">
                <a:solidFill>
                  <a:schemeClr val="bg1"/>
                </a:solidFill>
                <a:latin typeface="+mn-lt"/>
              </a:defRPr>
            </a:lvl1pPr>
          </a:lstStyle>
          <a:p>
            <a:r>
              <a:rPr lang="en-US" dirty="0" smtClean="0"/>
              <a:t>CLICK TO EDIT PAGE TITLE</a:t>
            </a:r>
            <a:endParaRPr lang="en-US" dirty="0"/>
          </a:p>
        </p:txBody>
      </p:sp>
      <p:sp>
        <p:nvSpPr>
          <p:cNvPr id="3" name="Content Placeholder 2"/>
          <p:cNvSpPr>
            <a:spLocks noGrp="1"/>
          </p:cNvSpPr>
          <p:nvPr>
            <p:ph idx="1"/>
          </p:nvPr>
        </p:nvSpPr>
        <p:spPr>
          <a:xfrm>
            <a:off x="326571" y="1110343"/>
            <a:ext cx="84836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62"/>
            <a:ext cx="952500" cy="952500"/>
          </a:xfrm>
          <a:prstGeom prst="rect">
            <a:avLst/>
          </a:prstGeom>
        </p:spPr>
      </p:pic>
      <p:sp>
        <p:nvSpPr>
          <p:cNvPr id="13" name="Rectangle 12"/>
          <p:cNvSpPr/>
          <p:nvPr userDrawn="1"/>
        </p:nvSpPr>
        <p:spPr>
          <a:xfrm>
            <a:off x="0" y="6620256"/>
            <a:ext cx="9144000" cy="237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6903" y="6620256"/>
            <a:ext cx="2287097" cy="237744"/>
          </a:xfrm>
          <a:prstGeom prst="rect">
            <a:avLst/>
          </a:prstGeom>
        </p:spPr>
      </p:pic>
      <p:sp>
        <p:nvSpPr>
          <p:cNvPr id="6" name="Slide Number Placeholder 5"/>
          <p:cNvSpPr>
            <a:spLocks noGrp="1"/>
          </p:cNvSpPr>
          <p:nvPr>
            <p:ph type="sldNum" sz="quarter" idx="12"/>
          </p:nvPr>
        </p:nvSpPr>
        <p:spPr>
          <a:xfrm>
            <a:off x="6349" y="6619493"/>
            <a:ext cx="893537" cy="238507"/>
          </a:xfrm>
        </p:spPr>
        <p:txBody>
          <a:bodyPr/>
          <a:lstStyle>
            <a:lvl1pPr algn="l">
              <a:defRPr>
                <a:solidFill>
                  <a:schemeClr val="bg1"/>
                </a:solidFill>
              </a:defRPr>
            </a:lvl1pPr>
          </a:lstStyle>
          <a:p>
            <a:r>
              <a:rPr lang="en-US" dirty="0" smtClean="0"/>
              <a:t>Slide </a:t>
            </a:r>
            <a:fld id="{FCB52E75-E57E-48E5-92A2-27E3304B6D3E}" type="slidenum">
              <a:rPr lang="en-US" smtClean="0"/>
              <a:pPr/>
              <a:t>‹#›</a:t>
            </a:fld>
            <a:endParaRPr lang="en-US" dirty="0"/>
          </a:p>
        </p:txBody>
      </p:sp>
    </p:spTree>
    <p:extLst>
      <p:ext uri="{BB962C8B-B14F-4D97-AF65-F5344CB8AC3E}">
        <p14:creationId xmlns:p14="http://schemas.microsoft.com/office/powerpoint/2010/main" val="2564409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pag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390650" y="15033"/>
            <a:ext cx="7315200" cy="935944"/>
          </a:xfrm>
        </p:spPr>
        <p:txBody>
          <a:bodyPr/>
          <a:lstStyle>
            <a:lvl1pPr>
              <a:defRPr b="0">
                <a:solidFill>
                  <a:schemeClr val="bg1"/>
                </a:solidFill>
                <a:latin typeface="+mn-lt"/>
              </a:defRPr>
            </a:lvl1pPr>
          </a:lstStyle>
          <a:p>
            <a:r>
              <a:rPr lang="en-US" dirty="0" smtClean="0"/>
              <a:t>CLICK TO EDIT PAGE TITLE</a:t>
            </a:r>
            <a:endParaRPr lang="en-US" dirty="0"/>
          </a:p>
        </p:txBody>
      </p:sp>
      <p:sp>
        <p:nvSpPr>
          <p:cNvPr id="3" name="Content Placeholder 2"/>
          <p:cNvSpPr>
            <a:spLocks noGrp="1"/>
          </p:cNvSpPr>
          <p:nvPr>
            <p:ph idx="1"/>
          </p:nvPr>
        </p:nvSpPr>
        <p:spPr>
          <a:xfrm>
            <a:off x="326571" y="1110343"/>
            <a:ext cx="84836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62"/>
            <a:ext cx="952500" cy="952500"/>
          </a:xfrm>
          <a:prstGeom prst="rect">
            <a:avLst/>
          </a:prstGeom>
        </p:spPr>
      </p:pic>
      <p:sp>
        <p:nvSpPr>
          <p:cNvPr id="13" name="Rectangle 12"/>
          <p:cNvSpPr/>
          <p:nvPr userDrawn="1"/>
        </p:nvSpPr>
        <p:spPr>
          <a:xfrm>
            <a:off x="0" y="6620256"/>
            <a:ext cx="9144000" cy="237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6903" y="6620256"/>
            <a:ext cx="2287097" cy="237744"/>
          </a:xfrm>
          <a:prstGeom prst="rect">
            <a:avLst/>
          </a:prstGeom>
        </p:spPr>
      </p:pic>
      <p:sp>
        <p:nvSpPr>
          <p:cNvPr id="6" name="Slide Number Placeholder 5"/>
          <p:cNvSpPr>
            <a:spLocks noGrp="1"/>
          </p:cNvSpPr>
          <p:nvPr>
            <p:ph type="sldNum" sz="quarter" idx="12"/>
          </p:nvPr>
        </p:nvSpPr>
        <p:spPr>
          <a:xfrm>
            <a:off x="6349" y="6619493"/>
            <a:ext cx="893537" cy="238507"/>
          </a:xfrm>
        </p:spPr>
        <p:txBody>
          <a:bodyPr/>
          <a:lstStyle>
            <a:lvl1pPr algn="l">
              <a:defRPr>
                <a:solidFill>
                  <a:schemeClr val="bg1"/>
                </a:solidFill>
              </a:defRPr>
            </a:lvl1pPr>
          </a:lstStyle>
          <a:p>
            <a:r>
              <a:rPr lang="en-US" dirty="0" smtClean="0"/>
              <a:t>Slide </a:t>
            </a:r>
            <a:fld id="{FCB52E75-E57E-48E5-92A2-27E3304B6D3E}" type="slidenum">
              <a:rPr lang="en-US" smtClean="0"/>
              <a:pPr/>
              <a:t>‹#›</a:t>
            </a:fld>
            <a:endParaRPr lang="en-US" dirty="0"/>
          </a:p>
        </p:txBody>
      </p:sp>
    </p:spTree>
    <p:extLst>
      <p:ext uri="{BB962C8B-B14F-4D97-AF65-F5344CB8AC3E}">
        <p14:creationId xmlns:p14="http://schemas.microsoft.com/office/powerpoint/2010/main" val="2630694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434CD-6B08-497A-9E6D-6AB9629400BA}" type="datetimeFigureOut">
              <a:rPr lang="en-US" smtClean="0"/>
              <a:t>8/13/2018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52E75-E57E-48E5-92A2-27E3304B6D3E}" type="slidenum">
              <a:rPr lang="en-US" smtClean="0"/>
              <a:t>‹#›</a:t>
            </a:fld>
            <a:endParaRPr lang="en-US"/>
          </a:p>
        </p:txBody>
      </p:sp>
    </p:spTree>
    <p:extLst>
      <p:ext uri="{BB962C8B-B14F-4D97-AF65-F5344CB8AC3E}">
        <p14:creationId xmlns:p14="http://schemas.microsoft.com/office/powerpoint/2010/main" val="103677312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2"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receipts@concur.com"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hyperlink" Target="https://www.owu.edu/about/offices-services/office-of-finance-administration/purchasing-department/"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r>
              <a:rPr lang="en-US" dirty="0" smtClean="0"/>
              <a:t>Concur Travel &amp; Expense</a:t>
            </a:r>
            <a:endParaRPr lang="en-US" dirty="0"/>
          </a:p>
        </p:txBody>
      </p:sp>
    </p:spTree>
    <p:extLst>
      <p:ext uri="{BB962C8B-B14F-4D97-AF65-F5344CB8AC3E}">
        <p14:creationId xmlns:p14="http://schemas.microsoft.com/office/powerpoint/2010/main" val="2932221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Adding P-Card Charges to a Report</a:t>
            </a:r>
          </a:p>
        </p:txBody>
      </p:sp>
      <p:pic>
        <p:nvPicPr>
          <p:cNvPr id="4" name="Content Placeholder 3"/>
          <p:cNvPicPr>
            <a:picLocks noGrp="1" noChangeAspect="1"/>
          </p:cNvPicPr>
          <p:nvPr>
            <p:ph idx="1"/>
          </p:nvPr>
        </p:nvPicPr>
        <p:blipFill>
          <a:blip r:embed="rId2"/>
          <a:stretch>
            <a:fillRect/>
          </a:stretch>
        </p:blipFill>
        <p:spPr>
          <a:xfrm>
            <a:off x="335262" y="1363933"/>
            <a:ext cx="8483600" cy="4534358"/>
          </a:xfrm>
          <a:prstGeom prst="rect">
            <a:avLst/>
          </a:prstGeom>
        </p:spPr>
      </p:pic>
      <p:sp>
        <p:nvSpPr>
          <p:cNvPr id="5" name="TextBox 4"/>
          <p:cNvSpPr txBox="1"/>
          <p:nvPr/>
        </p:nvSpPr>
        <p:spPr>
          <a:xfrm>
            <a:off x="3023286" y="2347784"/>
            <a:ext cx="4802660" cy="923330"/>
          </a:xfrm>
          <a:prstGeom prst="rect">
            <a:avLst/>
          </a:prstGeom>
          <a:solidFill>
            <a:schemeClr val="bg1"/>
          </a:solidFill>
          <a:ln w="19050">
            <a:solidFill>
              <a:schemeClr val="tx1"/>
            </a:solidFill>
          </a:ln>
        </p:spPr>
        <p:txBody>
          <a:bodyPr wrap="square" rtlCol="0">
            <a:spAutoFit/>
          </a:bodyPr>
          <a:lstStyle/>
          <a:p>
            <a:r>
              <a:rPr lang="en-US" b="1" dirty="0" smtClean="0"/>
              <a:t>Available P-Card charges open automatically when starting a new report. They can also be viewed by clicking Import Expenses. </a:t>
            </a:r>
            <a:endParaRPr lang="en-US" b="1" dirty="0"/>
          </a:p>
        </p:txBody>
      </p:sp>
      <p:cxnSp>
        <p:nvCxnSpPr>
          <p:cNvPr id="13" name="Elbow Connector 12"/>
          <p:cNvCxnSpPr/>
          <p:nvPr/>
        </p:nvCxnSpPr>
        <p:spPr>
          <a:xfrm rot="10800000" flipV="1">
            <a:off x="1136822" y="2586680"/>
            <a:ext cx="1886464" cy="684433"/>
          </a:xfrm>
          <a:prstGeom prst="bentConnector3">
            <a:avLst/>
          </a:prstGeom>
          <a:ln w="25400">
            <a:solidFill>
              <a:schemeClr val="tx1"/>
            </a:solidFill>
            <a:headEnd w="sm" len="med"/>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73210" y="3072715"/>
            <a:ext cx="517439" cy="198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03156" y="5206313"/>
            <a:ext cx="5970888" cy="1200329"/>
          </a:xfrm>
          <a:prstGeom prst="rect">
            <a:avLst/>
          </a:prstGeom>
          <a:solidFill>
            <a:schemeClr val="bg1"/>
          </a:solidFill>
          <a:ln w="19050">
            <a:solidFill>
              <a:schemeClr val="tx1"/>
            </a:solidFill>
          </a:ln>
        </p:spPr>
        <p:txBody>
          <a:bodyPr wrap="square" rtlCol="0">
            <a:spAutoFit/>
          </a:bodyPr>
          <a:lstStyle/>
          <a:p>
            <a:r>
              <a:rPr lang="en-US" b="1" dirty="0" smtClean="0"/>
              <a:t>To add P-Card charges to an expense report, simply drag and drop them into the report, then add the receipt and edit any missing details. Expense types are </a:t>
            </a:r>
            <a:r>
              <a:rPr lang="en-US" b="1" dirty="0" err="1" smtClean="0"/>
              <a:t>autopopulated</a:t>
            </a:r>
            <a:r>
              <a:rPr lang="en-US" b="1" dirty="0" smtClean="0"/>
              <a:t> from the vendor and can be modified. </a:t>
            </a:r>
            <a:endParaRPr lang="en-US" b="1" dirty="0"/>
          </a:p>
        </p:txBody>
      </p:sp>
      <p:sp>
        <p:nvSpPr>
          <p:cNvPr id="16" name="TextBox 15"/>
          <p:cNvSpPr txBox="1"/>
          <p:nvPr/>
        </p:nvSpPr>
        <p:spPr>
          <a:xfrm>
            <a:off x="6441989" y="1499286"/>
            <a:ext cx="741406" cy="395417"/>
          </a:xfrm>
          <a:prstGeom prst="rect">
            <a:avLst/>
          </a:prstGeom>
          <a:solidFill>
            <a:schemeClr val="tx1">
              <a:lumMod val="85000"/>
              <a:lumOff val="15000"/>
            </a:schemeClr>
          </a:solidFill>
        </p:spPr>
        <p:txBody>
          <a:bodyPr wrap="square" rtlCol="0">
            <a:spAutoFit/>
          </a:bodyPr>
          <a:lstStyle/>
          <a:p>
            <a:endParaRPr lang="en-US" dirty="0"/>
          </a:p>
        </p:txBody>
      </p:sp>
    </p:spTree>
    <p:extLst>
      <p:ext uri="{BB962C8B-B14F-4D97-AF65-F5344CB8AC3E}">
        <p14:creationId xmlns:p14="http://schemas.microsoft.com/office/powerpoint/2010/main" val="1620248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Adding Out-of-Pocket Expenses</a:t>
            </a:r>
          </a:p>
        </p:txBody>
      </p:sp>
      <p:pic>
        <p:nvPicPr>
          <p:cNvPr id="4" name="Content Placeholder 3"/>
          <p:cNvPicPr>
            <a:picLocks noGrp="1" noChangeAspect="1"/>
          </p:cNvPicPr>
          <p:nvPr>
            <p:ph idx="1"/>
          </p:nvPr>
        </p:nvPicPr>
        <p:blipFill>
          <a:blip r:embed="rId2"/>
          <a:stretch>
            <a:fillRect/>
          </a:stretch>
        </p:blipFill>
        <p:spPr>
          <a:xfrm>
            <a:off x="255373" y="1318054"/>
            <a:ext cx="8633254" cy="4473146"/>
          </a:xfrm>
          <a:prstGeom prst="rect">
            <a:avLst/>
          </a:prstGeom>
        </p:spPr>
      </p:pic>
      <p:sp>
        <p:nvSpPr>
          <p:cNvPr id="5" name="TextBox 4"/>
          <p:cNvSpPr txBox="1"/>
          <p:nvPr/>
        </p:nvSpPr>
        <p:spPr>
          <a:xfrm>
            <a:off x="6466701" y="1318054"/>
            <a:ext cx="799072" cy="387178"/>
          </a:xfrm>
          <a:prstGeom prst="rect">
            <a:avLst/>
          </a:prstGeom>
          <a:solidFill>
            <a:schemeClr val="tx1">
              <a:lumMod val="85000"/>
              <a:lumOff val="15000"/>
            </a:schemeClr>
          </a:solidFill>
        </p:spPr>
        <p:txBody>
          <a:bodyPr wrap="square" rtlCol="0">
            <a:spAutoFit/>
          </a:bodyPr>
          <a:lstStyle/>
          <a:p>
            <a:endParaRPr lang="en-US" dirty="0"/>
          </a:p>
        </p:txBody>
      </p:sp>
      <p:sp>
        <p:nvSpPr>
          <p:cNvPr id="6" name="TextBox 5"/>
          <p:cNvSpPr txBox="1"/>
          <p:nvPr/>
        </p:nvSpPr>
        <p:spPr>
          <a:xfrm>
            <a:off x="3204520" y="1911178"/>
            <a:ext cx="4827373" cy="923330"/>
          </a:xfrm>
          <a:prstGeom prst="rect">
            <a:avLst/>
          </a:prstGeom>
          <a:solidFill>
            <a:schemeClr val="bg1"/>
          </a:solidFill>
          <a:ln w="19050">
            <a:solidFill>
              <a:schemeClr val="tx1"/>
            </a:solidFill>
          </a:ln>
        </p:spPr>
        <p:txBody>
          <a:bodyPr wrap="square" rtlCol="0">
            <a:spAutoFit/>
          </a:bodyPr>
          <a:lstStyle/>
          <a:p>
            <a:r>
              <a:rPr lang="en-US" b="1" dirty="0" smtClean="0"/>
              <a:t>To add an expense that was paid in cash or on a personal credit card, select “New Expense” and choose the expense type. </a:t>
            </a:r>
            <a:endParaRPr lang="en-US" b="1" dirty="0"/>
          </a:p>
        </p:txBody>
      </p:sp>
      <p:cxnSp>
        <p:nvCxnSpPr>
          <p:cNvPr id="8" name="Elbow Connector 7"/>
          <p:cNvCxnSpPr/>
          <p:nvPr/>
        </p:nvCxnSpPr>
        <p:spPr>
          <a:xfrm rot="10800000" flipV="1">
            <a:off x="807308" y="2273642"/>
            <a:ext cx="2397212" cy="25537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707027" y="2834508"/>
            <a:ext cx="1013254" cy="971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90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Entering Expense Details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3238"/>
            <a:ext cx="9144000" cy="4941573"/>
          </a:xfrm>
          <a:prstGeom prst="rect">
            <a:avLst/>
          </a:prstGeom>
          <a:noFill/>
          <a:ln>
            <a:noFill/>
          </a:ln>
        </p:spPr>
      </p:pic>
      <p:sp>
        <p:nvSpPr>
          <p:cNvPr id="7" name="TextBox 6"/>
          <p:cNvSpPr txBox="1"/>
          <p:nvPr/>
        </p:nvSpPr>
        <p:spPr>
          <a:xfrm>
            <a:off x="222422" y="2965622"/>
            <a:ext cx="2932670" cy="2862322"/>
          </a:xfrm>
          <a:prstGeom prst="rect">
            <a:avLst/>
          </a:prstGeom>
          <a:solidFill>
            <a:schemeClr val="bg1"/>
          </a:solidFill>
          <a:ln w="19050">
            <a:solidFill>
              <a:schemeClr val="tx1"/>
            </a:solidFill>
          </a:ln>
        </p:spPr>
        <p:txBody>
          <a:bodyPr wrap="square" rtlCol="0">
            <a:spAutoFit/>
          </a:bodyPr>
          <a:lstStyle/>
          <a:p>
            <a:r>
              <a:rPr lang="en-US" b="1" dirty="0" smtClean="0"/>
              <a:t>Different expense types require different details. Many fields will </a:t>
            </a:r>
            <a:r>
              <a:rPr lang="en-US" b="1" dirty="0" err="1" smtClean="0"/>
              <a:t>autopopulate</a:t>
            </a:r>
            <a:r>
              <a:rPr lang="en-US" b="1" dirty="0" smtClean="0"/>
              <a:t> based on the other expenses you’ve already entered. The Business Purpose can be changed for each line if different than what is in the report header. </a:t>
            </a:r>
            <a:endParaRPr lang="en-US" b="1" dirty="0"/>
          </a:p>
        </p:txBody>
      </p:sp>
      <p:sp>
        <p:nvSpPr>
          <p:cNvPr id="8" name="TextBox 7"/>
          <p:cNvSpPr txBox="1"/>
          <p:nvPr/>
        </p:nvSpPr>
        <p:spPr>
          <a:xfrm>
            <a:off x="4291914" y="3188043"/>
            <a:ext cx="4720281" cy="1754326"/>
          </a:xfrm>
          <a:prstGeom prst="rect">
            <a:avLst/>
          </a:prstGeom>
          <a:solidFill>
            <a:schemeClr val="bg1"/>
          </a:solidFill>
          <a:ln w="19050">
            <a:solidFill>
              <a:schemeClr val="tx1"/>
            </a:solidFill>
          </a:ln>
        </p:spPr>
        <p:txBody>
          <a:bodyPr wrap="square" rtlCol="0">
            <a:spAutoFit/>
          </a:bodyPr>
          <a:lstStyle/>
          <a:p>
            <a:r>
              <a:rPr lang="en-US" b="1" dirty="0" smtClean="0"/>
              <a:t>After adding or editing any required information, you can save the expense and attach a receipt from your Available Receipts (those that you may have sent via email, the Concur app, or automated from the vendor) or you can attach one from your desktop. </a:t>
            </a:r>
            <a:endParaRPr lang="en-US" b="1" dirty="0"/>
          </a:p>
        </p:txBody>
      </p:sp>
      <p:sp>
        <p:nvSpPr>
          <p:cNvPr id="3" name="TextBox 2"/>
          <p:cNvSpPr txBox="1"/>
          <p:nvPr/>
        </p:nvSpPr>
        <p:spPr>
          <a:xfrm>
            <a:off x="6590269" y="1113238"/>
            <a:ext cx="790833" cy="275196"/>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25199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Symbols and Alerts</a:t>
            </a:r>
          </a:p>
        </p:txBody>
      </p:sp>
      <p:pic>
        <p:nvPicPr>
          <p:cNvPr id="4" name="Content Placeholder 3"/>
          <p:cNvPicPr>
            <a:picLocks noGrp="1" noChangeAspect="1"/>
          </p:cNvPicPr>
          <p:nvPr>
            <p:ph idx="1"/>
          </p:nvPr>
        </p:nvPicPr>
        <p:blipFill>
          <a:blip r:embed="rId2"/>
          <a:stretch>
            <a:fillRect/>
          </a:stretch>
        </p:blipFill>
        <p:spPr>
          <a:xfrm>
            <a:off x="238209" y="1186002"/>
            <a:ext cx="8613605" cy="4720528"/>
          </a:xfrm>
          <a:prstGeom prst="rect">
            <a:avLst/>
          </a:prstGeom>
        </p:spPr>
      </p:pic>
      <p:sp>
        <p:nvSpPr>
          <p:cNvPr id="5" name="TextBox 4"/>
          <p:cNvSpPr txBox="1"/>
          <p:nvPr/>
        </p:nvSpPr>
        <p:spPr>
          <a:xfrm>
            <a:off x="7422292" y="1268628"/>
            <a:ext cx="1136821" cy="369332"/>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527222" y="3954162"/>
            <a:ext cx="5255740" cy="1477328"/>
          </a:xfrm>
          <a:prstGeom prst="rect">
            <a:avLst/>
          </a:prstGeom>
          <a:solidFill>
            <a:schemeClr val="bg1"/>
          </a:solidFill>
          <a:ln w="19050">
            <a:solidFill>
              <a:schemeClr val="tx1"/>
            </a:solidFill>
          </a:ln>
        </p:spPr>
        <p:txBody>
          <a:bodyPr wrap="square" rtlCol="0">
            <a:spAutoFit/>
          </a:bodyPr>
          <a:lstStyle/>
          <a:p>
            <a:r>
              <a:rPr lang="en-US" b="1" dirty="0" smtClean="0"/>
              <a:t>Concur uses a variety of icons and symbols to provide alerts and reminders about missing receipts, required information, and other details. You can hover your mouse over an icon to open a pop-up with an explanation.</a:t>
            </a:r>
          </a:p>
        </p:txBody>
      </p:sp>
      <p:sp>
        <p:nvSpPr>
          <p:cNvPr id="8" name="Oval 7"/>
          <p:cNvSpPr/>
          <p:nvPr/>
        </p:nvSpPr>
        <p:spPr>
          <a:xfrm>
            <a:off x="527222" y="3237470"/>
            <a:ext cx="551935" cy="6425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163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Other Report Information</a:t>
            </a:r>
          </a:p>
        </p:txBody>
      </p:sp>
      <p:sp>
        <p:nvSpPr>
          <p:cNvPr id="3" name="Content Placeholder 2"/>
          <p:cNvSpPr>
            <a:spLocks noGrp="1"/>
          </p:cNvSpPr>
          <p:nvPr>
            <p:ph idx="1"/>
          </p:nvPr>
        </p:nvSpPr>
        <p:spPr/>
        <p:txBody>
          <a:bodyPr>
            <a:normAutofit/>
          </a:bodyPr>
          <a:lstStyle/>
          <a:p>
            <a:r>
              <a:rPr lang="en-US" dirty="0"/>
              <a:t>You no longer need to assign </a:t>
            </a:r>
            <a:r>
              <a:rPr lang="en-US" dirty="0" smtClean="0"/>
              <a:t>object codes</a:t>
            </a:r>
            <a:endParaRPr lang="en-US" dirty="0"/>
          </a:p>
          <a:p>
            <a:pPr lvl="1"/>
            <a:r>
              <a:rPr lang="en-US" dirty="0"/>
              <a:t>Concur assigns the object codes based on the expense type of your transaction</a:t>
            </a:r>
          </a:p>
          <a:p>
            <a:r>
              <a:rPr lang="en-US" dirty="0"/>
              <a:t>Transactions will default to the account </a:t>
            </a:r>
            <a:r>
              <a:rPr lang="en-US" dirty="0" smtClean="0"/>
              <a:t>number </a:t>
            </a:r>
            <a:r>
              <a:rPr lang="en-US" dirty="0"/>
              <a:t>entered in the report header, but they can easily be allocated to another account or split between multiple accounts based on percentage or dollar amount</a:t>
            </a:r>
          </a:p>
          <a:p>
            <a:pPr lvl="1"/>
            <a:r>
              <a:rPr lang="en-US" dirty="0"/>
              <a:t>Concur will remember your recently used </a:t>
            </a:r>
            <a:r>
              <a:rPr lang="en-US" dirty="0" smtClean="0"/>
              <a:t>accounts</a:t>
            </a:r>
            <a:endParaRPr lang="en-US" dirty="0"/>
          </a:p>
          <a:p>
            <a:r>
              <a:rPr lang="en-US" dirty="0"/>
              <a:t>Certain expense types require itemization (hotels, meals with alcohol)</a:t>
            </a:r>
          </a:p>
          <a:p>
            <a:r>
              <a:rPr lang="en-US" dirty="0"/>
              <a:t>Concur has a built-in exchange calculator when entering out-of-pocket charges in a foreign currency</a:t>
            </a:r>
          </a:p>
          <a:p>
            <a:endParaRPr lang="en-US" dirty="0"/>
          </a:p>
        </p:txBody>
      </p:sp>
    </p:spTree>
    <p:extLst>
      <p:ext uri="{BB962C8B-B14F-4D97-AF65-F5344CB8AC3E}">
        <p14:creationId xmlns:p14="http://schemas.microsoft.com/office/powerpoint/2010/main" val="80244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Supporting Details </a:t>
            </a:r>
          </a:p>
        </p:txBody>
      </p:sp>
      <p:pic>
        <p:nvPicPr>
          <p:cNvPr id="4" name="Content Placeholder 3"/>
          <p:cNvPicPr>
            <a:picLocks noGrp="1" noChangeAspect="1"/>
          </p:cNvPicPr>
          <p:nvPr>
            <p:ph idx="1"/>
          </p:nvPr>
        </p:nvPicPr>
        <p:blipFill>
          <a:blip r:embed="rId2"/>
          <a:stretch>
            <a:fillRect/>
          </a:stretch>
        </p:blipFill>
        <p:spPr>
          <a:xfrm>
            <a:off x="368214" y="1180968"/>
            <a:ext cx="8483600" cy="4997410"/>
          </a:xfrm>
          <a:prstGeom prst="rect">
            <a:avLst/>
          </a:prstGeom>
        </p:spPr>
      </p:pic>
      <p:sp>
        <p:nvSpPr>
          <p:cNvPr id="5" name="TextBox 4"/>
          <p:cNvSpPr txBox="1"/>
          <p:nvPr/>
        </p:nvSpPr>
        <p:spPr>
          <a:xfrm>
            <a:off x="7389340" y="1285103"/>
            <a:ext cx="1210963" cy="369332"/>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494270" y="3632886"/>
            <a:ext cx="2652584" cy="1754326"/>
          </a:xfrm>
          <a:prstGeom prst="rect">
            <a:avLst/>
          </a:prstGeom>
          <a:solidFill>
            <a:schemeClr val="bg1"/>
          </a:solidFill>
          <a:ln w="19050">
            <a:solidFill>
              <a:schemeClr val="tx1"/>
            </a:solidFill>
          </a:ln>
        </p:spPr>
        <p:txBody>
          <a:bodyPr wrap="square" rtlCol="0">
            <a:spAutoFit/>
          </a:bodyPr>
          <a:lstStyle/>
          <a:p>
            <a:r>
              <a:rPr lang="en-US" b="1" dirty="0" smtClean="0"/>
              <a:t>Some expense types require additional details. For instance, group meals require attaching a list of guests to the expense report. </a:t>
            </a:r>
            <a:endParaRPr lang="en-US" b="1" dirty="0"/>
          </a:p>
        </p:txBody>
      </p:sp>
      <p:cxnSp>
        <p:nvCxnSpPr>
          <p:cNvPr id="8" name="Elbow Connector 7"/>
          <p:cNvCxnSpPr/>
          <p:nvPr/>
        </p:nvCxnSpPr>
        <p:spPr>
          <a:xfrm>
            <a:off x="2174789" y="5387212"/>
            <a:ext cx="1178011" cy="164756"/>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40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Itemizing Expenses</a:t>
            </a:r>
          </a:p>
        </p:txBody>
      </p:sp>
      <p:pic>
        <p:nvPicPr>
          <p:cNvPr id="7" name="Picture 6"/>
          <p:cNvPicPr>
            <a:picLocks noChangeAspect="1"/>
          </p:cNvPicPr>
          <p:nvPr/>
        </p:nvPicPr>
        <p:blipFill>
          <a:blip r:embed="rId2"/>
          <a:stretch>
            <a:fillRect/>
          </a:stretch>
        </p:blipFill>
        <p:spPr>
          <a:xfrm>
            <a:off x="148280" y="1041762"/>
            <a:ext cx="8847438" cy="5012980"/>
          </a:xfrm>
          <a:prstGeom prst="rect">
            <a:avLst/>
          </a:prstGeom>
        </p:spPr>
      </p:pic>
      <p:sp>
        <p:nvSpPr>
          <p:cNvPr id="8" name="TextBox 7"/>
          <p:cNvSpPr txBox="1"/>
          <p:nvPr/>
        </p:nvSpPr>
        <p:spPr>
          <a:xfrm>
            <a:off x="774356" y="3848267"/>
            <a:ext cx="6466703" cy="1200329"/>
          </a:xfrm>
          <a:prstGeom prst="rect">
            <a:avLst/>
          </a:prstGeom>
          <a:solidFill>
            <a:schemeClr val="bg1"/>
          </a:solidFill>
          <a:ln w="19050">
            <a:solidFill>
              <a:schemeClr val="tx1"/>
            </a:solidFill>
          </a:ln>
        </p:spPr>
        <p:txBody>
          <a:bodyPr wrap="square" rtlCol="0">
            <a:spAutoFit/>
          </a:bodyPr>
          <a:lstStyle/>
          <a:p>
            <a:r>
              <a:rPr lang="en-US" dirty="0" smtClean="0"/>
              <a:t>Sometimes you may need to itemize your expenses. This is common for expenses such as meals with alcohol and hotel stays. Also, if you had a personal purchase on the same transaction as a business expense, you can itemize the expense. </a:t>
            </a:r>
            <a:endParaRPr lang="en-US" dirty="0"/>
          </a:p>
        </p:txBody>
      </p:sp>
      <p:cxnSp>
        <p:nvCxnSpPr>
          <p:cNvPr id="10" name="Straight Arrow Connector 9"/>
          <p:cNvCxnSpPr/>
          <p:nvPr/>
        </p:nvCxnSpPr>
        <p:spPr>
          <a:xfrm>
            <a:off x="6969211" y="5066270"/>
            <a:ext cx="601362" cy="7166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570573" y="5807607"/>
            <a:ext cx="403654" cy="1977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850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Allocating Expenses</a:t>
            </a:r>
          </a:p>
        </p:txBody>
      </p:sp>
      <p:pic>
        <p:nvPicPr>
          <p:cNvPr id="4" name="Content Placeholder 3"/>
          <p:cNvPicPr>
            <a:picLocks noGrp="1" noChangeAspect="1"/>
          </p:cNvPicPr>
          <p:nvPr>
            <p:ph idx="1"/>
          </p:nvPr>
        </p:nvPicPr>
        <p:blipFill>
          <a:blip r:embed="rId2"/>
          <a:stretch>
            <a:fillRect/>
          </a:stretch>
        </p:blipFill>
        <p:spPr>
          <a:xfrm>
            <a:off x="327025" y="1202724"/>
            <a:ext cx="8483600" cy="4992130"/>
          </a:xfrm>
          <a:prstGeom prst="rect">
            <a:avLst/>
          </a:prstGeom>
        </p:spPr>
      </p:pic>
      <p:sp>
        <p:nvSpPr>
          <p:cNvPr id="7" name="Rectangle 6"/>
          <p:cNvSpPr/>
          <p:nvPr/>
        </p:nvSpPr>
        <p:spPr>
          <a:xfrm>
            <a:off x="5338119" y="2842054"/>
            <a:ext cx="494270" cy="906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8119" y="3072714"/>
            <a:ext cx="494270" cy="988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37622" y="1351005"/>
            <a:ext cx="1168228" cy="3130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37686" y="3451654"/>
            <a:ext cx="4061255" cy="1477328"/>
          </a:xfrm>
          <a:prstGeom prst="rect">
            <a:avLst/>
          </a:prstGeom>
          <a:solidFill>
            <a:schemeClr val="bg1"/>
          </a:solidFill>
          <a:ln w="19050">
            <a:solidFill>
              <a:schemeClr val="tx1"/>
            </a:solidFill>
          </a:ln>
        </p:spPr>
        <p:txBody>
          <a:bodyPr wrap="square" rtlCol="0">
            <a:spAutoFit/>
          </a:bodyPr>
          <a:lstStyle/>
          <a:p>
            <a:r>
              <a:rPr lang="en-US" b="1" dirty="0" smtClean="0"/>
              <a:t>You can allocate specific expenses to different account numbers or split them by percentage or dollar amount. You can also save your frequent allocations for quick access. </a:t>
            </a:r>
            <a:endParaRPr lang="en-US" b="1" dirty="0"/>
          </a:p>
        </p:txBody>
      </p:sp>
      <p:sp>
        <p:nvSpPr>
          <p:cNvPr id="3" name="Rectangle 2"/>
          <p:cNvSpPr/>
          <p:nvPr/>
        </p:nvSpPr>
        <p:spPr>
          <a:xfrm>
            <a:off x="6702073" y="2822921"/>
            <a:ext cx="619433" cy="906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02073" y="3053307"/>
            <a:ext cx="619433" cy="925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14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Viewing Allocated Expenses</a:t>
            </a:r>
            <a:endParaRPr lang="en-US" dirty="0"/>
          </a:p>
        </p:txBody>
      </p:sp>
      <p:sp>
        <p:nvSpPr>
          <p:cNvPr id="3" name="Content Placeholder 2"/>
          <p:cNvSpPr>
            <a:spLocks noGrp="1"/>
          </p:cNvSpPr>
          <p:nvPr>
            <p:ph idx="1"/>
          </p:nvPr>
        </p:nvSpPr>
        <p:spPr>
          <a:xfrm>
            <a:off x="1545771" y="6310184"/>
            <a:ext cx="8483600" cy="908515"/>
          </a:xfrm>
        </p:spPr>
        <p:txBody>
          <a:bodyPr>
            <a:normAutofit fontScale="55000" lnSpcReduction="20000"/>
          </a:bodyPr>
          <a:lstStyle/>
          <a:p>
            <a:endParaRPr lang="en-US" dirty="0"/>
          </a:p>
          <a:p>
            <a:r>
              <a:rPr lang="en-US" dirty="0" smtClean="0"/>
              <a:t>After allocating an expense, you can view the account number details by hovering over the blue allocation icon. This icon appears whenever a line is charged to an account different than the default account for the report.</a:t>
            </a:r>
            <a:endParaRPr lang="en-US" dirty="0"/>
          </a:p>
        </p:txBody>
      </p:sp>
      <p:pic>
        <p:nvPicPr>
          <p:cNvPr id="5" name="Picture 4"/>
          <p:cNvPicPr>
            <a:picLocks noChangeAspect="1"/>
          </p:cNvPicPr>
          <p:nvPr/>
        </p:nvPicPr>
        <p:blipFill>
          <a:blip r:embed="rId2"/>
          <a:stretch>
            <a:fillRect/>
          </a:stretch>
        </p:blipFill>
        <p:spPr>
          <a:xfrm>
            <a:off x="172995" y="1067790"/>
            <a:ext cx="8798010" cy="5294615"/>
          </a:xfrm>
          <a:prstGeom prst="rect">
            <a:avLst/>
          </a:prstGeom>
        </p:spPr>
      </p:pic>
      <p:sp>
        <p:nvSpPr>
          <p:cNvPr id="6" name="TextBox 5"/>
          <p:cNvSpPr txBox="1"/>
          <p:nvPr/>
        </p:nvSpPr>
        <p:spPr>
          <a:xfrm>
            <a:off x="1721708" y="4069492"/>
            <a:ext cx="6984142" cy="1200329"/>
          </a:xfrm>
          <a:prstGeom prst="rect">
            <a:avLst/>
          </a:prstGeom>
          <a:solidFill>
            <a:schemeClr val="bg1"/>
          </a:solidFill>
          <a:ln w="19050">
            <a:solidFill>
              <a:schemeClr val="tx1"/>
            </a:solidFill>
          </a:ln>
        </p:spPr>
        <p:txBody>
          <a:bodyPr wrap="square" rtlCol="0">
            <a:spAutoFit/>
          </a:bodyPr>
          <a:lstStyle/>
          <a:p>
            <a:r>
              <a:rPr lang="en-US" b="1" dirty="0"/>
              <a:t>After allocating an expense, you can view the account number details by hovering over the blue allocation icon. This icon appears whenever a line is charged to an account different than the default account for the report.</a:t>
            </a:r>
          </a:p>
        </p:txBody>
      </p:sp>
      <p:cxnSp>
        <p:nvCxnSpPr>
          <p:cNvPr id="8" name="Straight Arrow Connector 7"/>
          <p:cNvCxnSpPr/>
          <p:nvPr/>
        </p:nvCxnSpPr>
        <p:spPr>
          <a:xfrm flipH="1" flipV="1">
            <a:off x="617838" y="3492844"/>
            <a:ext cx="1103870" cy="7002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809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Expenses using Foreign Currency</a:t>
            </a:r>
          </a:p>
        </p:txBody>
      </p:sp>
      <p:pic>
        <p:nvPicPr>
          <p:cNvPr id="4" name="Content Placeholder 3"/>
          <p:cNvPicPr>
            <a:picLocks noGrp="1" noChangeAspect="1"/>
          </p:cNvPicPr>
          <p:nvPr>
            <p:ph idx="1"/>
          </p:nvPr>
        </p:nvPicPr>
        <p:blipFill>
          <a:blip r:embed="rId2"/>
          <a:stretch>
            <a:fillRect/>
          </a:stretch>
        </p:blipFill>
        <p:spPr>
          <a:xfrm>
            <a:off x="384689" y="1304591"/>
            <a:ext cx="8483600" cy="4618413"/>
          </a:xfrm>
          <a:prstGeom prst="rect">
            <a:avLst/>
          </a:prstGeom>
        </p:spPr>
      </p:pic>
      <p:sp>
        <p:nvSpPr>
          <p:cNvPr id="5" name="TextBox 4"/>
          <p:cNvSpPr txBox="1"/>
          <p:nvPr/>
        </p:nvSpPr>
        <p:spPr>
          <a:xfrm>
            <a:off x="4085968" y="4390769"/>
            <a:ext cx="4786183" cy="2031325"/>
          </a:xfrm>
          <a:prstGeom prst="rect">
            <a:avLst/>
          </a:prstGeom>
          <a:solidFill>
            <a:schemeClr val="bg1"/>
          </a:solidFill>
          <a:ln w="19050">
            <a:solidFill>
              <a:schemeClr val="tx1"/>
            </a:solidFill>
          </a:ln>
        </p:spPr>
        <p:txBody>
          <a:bodyPr wrap="square" rtlCol="0">
            <a:spAutoFit/>
          </a:bodyPr>
          <a:lstStyle/>
          <a:p>
            <a:r>
              <a:rPr lang="en-US" b="1" dirty="0" smtClean="0"/>
              <a:t>Charges made in foreign currency on your P-Card will automatically convert to U.S. dollars. When adding an out-of-pocket expense in a foreign country, Concur will automatically add the exchange rate based on the date and location. This rate can be overridden when needed. </a:t>
            </a:r>
            <a:endParaRPr lang="en-US" b="1" dirty="0"/>
          </a:p>
        </p:txBody>
      </p:sp>
    </p:spTree>
    <p:extLst>
      <p:ext uri="{BB962C8B-B14F-4D97-AF65-F5344CB8AC3E}">
        <p14:creationId xmlns:p14="http://schemas.microsoft.com/office/powerpoint/2010/main" val="2460262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Agenda</a:t>
            </a:r>
            <a:endParaRPr lang="en-US" dirty="0"/>
          </a:p>
        </p:txBody>
      </p:sp>
      <p:sp>
        <p:nvSpPr>
          <p:cNvPr id="4" name="Content Placeholder 3"/>
          <p:cNvSpPr>
            <a:spLocks noGrp="1"/>
          </p:cNvSpPr>
          <p:nvPr>
            <p:ph idx="1"/>
          </p:nvPr>
        </p:nvSpPr>
        <p:spPr/>
        <p:txBody>
          <a:bodyPr>
            <a:normAutofit fontScale="92500" lnSpcReduction="20000"/>
          </a:bodyPr>
          <a:lstStyle/>
          <a:p>
            <a:pPr>
              <a:lnSpc>
                <a:spcPct val="150000"/>
              </a:lnSpc>
            </a:pPr>
            <a:r>
              <a:rPr lang="en-US" dirty="0" smtClean="0"/>
              <a:t>Overview of Concur</a:t>
            </a:r>
          </a:p>
          <a:p>
            <a:pPr>
              <a:lnSpc>
                <a:spcPct val="150000"/>
              </a:lnSpc>
            </a:pPr>
            <a:r>
              <a:rPr lang="en-US" dirty="0" smtClean="0"/>
              <a:t>Setting up your profile</a:t>
            </a:r>
          </a:p>
          <a:p>
            <a:pPr>
              <a:lnSpc>
                <a:spcPct val="150000"/>
              </a:lnSpc>
            </a:pPr>
            <a:r>
              <a:rPr lang="en-US" dirty="0"/>
              <a:t>Creating expense reports</a:t>
            </a:r>
          </a:p>
          <a:p>
            <a:pPr>
              <a:lnSpc>
                <a:spcPct val="150000"/>
              </a:lnSpc>
            </a:pPr>
            <a:r>
              <a:rPr lang="en-US" dirty="0" smtClean="0"/>
              <a:t>P-Card </a:t>
            </a:r>
            <a:r>
              <a:rPr lang="en-US" dirty="0"/>
              <a:t>and out-of-pocket expenses</a:t>
            </a:r>
          </a:p>
          <a:p>
            <a:pPr>
              <a:lnSpc>
                <a:spcPct val="150000"/>
              </a:lnSpc>
            </a:pPr>
            <a:r>
              <a:rPr lang="en-US" dirty="0"/>
              <a:t>How to capture receipts</a:t>
            </a:r>
          </a:p>
          <a:p>
            <a:pPr>
              <a:lnSpc>
                <a:spcPct val="150000"/>
              </a:lnSpc>
            </a:pPr>
            <a:r>
              <a:rPr lang="en-US" dirty="0"/>
              <a:t>The </a:t>
            </a:r>
            <a:r>
              <a:rPr lang="en-US" dirty="0" smtClean="0"/>
              <a:t>delegate process</a:t>
            </a:r>
            <a:endParaRPr lang="en-US" dirty="0"/>
          </a:p>
          <a:p>
            <a:pPr>
              <a:lnSpc>
                <a:spcPct val="150000"/>
              </a:lnSpc>
            </a:pPr>
            <a:r>
              <a:rPr lang="en-US" dirty="0"/>
              <a:t>Approving reports</a:t>
            </a:r>
          </a:p>
          <a:p>
            <a:pPr>
              <a:lnSpc>
                <a:spcPct val="150000"/>
              </a:lnSpc>
            </a:pPr>
            <a:r>
              <a:rPr lang="en-US" dirty="0"/>
              <a:t>Getting help</a:t>
            </a:r>
          </a:p>
          <a:p>
            <a:endParaRPr lang="en-US" dirty="0"/>
          </a:p>
        </p:txBody>
      </p:sp>
    </p:spTree>
    <p:extLst>
      <p:ext uri="{BB962C8B-B14F-4D97-AF65-F5344CB8AC3E}">
        <p14:creationId xmlns:p14="http://schemas.microsoft.com/office/powerpoint/2010/main" val="3104379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Calculating Mileage</a:t>
            </a:r>
          </a:p>
        </p:txBody>
      </p:sp>
      <p:pic>
        <p:nvPicPr>
          <p:cNvPr id="4" name="Content Placeholder 3"/>
          <p:cNvPicPr>
            <a:picLocks noGrp="1" noChangeAspect="1"/>
          </p:cNvPicPr>
          <p:nvPr>
            <p:ph idx="1"/>
          </p:nvPr>
        </p:nvPicPr>
        <p:blipFill>
          <a:blip r:embed="rId2"/>
          <a:stretch>
            <a:fillRect/>
          </a:stretch>
        </p:blipFill>
        <p:spPr>
          <a:xfrm>
            <a:off x="417642" y="1257661"/>
            <a:ext cx="8483600" cy="4764198"/>
          </a:xfrm>
          <a:prstGeom prst="rect">
            <a:avLst/>
          </a:prstGeom>
        </p:spPr>
      </p:pic>
      <p:sp>
        <p:nvSpPr>
          <p:cNvPr id="5" name="TextBox 4"/>
          <p:cNvSpPr txBox="1"/>
          <p:nvPr/>
        </p:nvSpPr>
        <p:spPr>
          <a:xfrm>
            <a:off x="766119" y="3830595"/>
            <a:ext cx="3896497" cy="1754326"/>
          </a:xfrm>
          <a:prstGeom prst="rect">
            <a:avLst/>
          </a:prstGeom>
          <a:solidFill>
            <a:schemeClr val="bg1"/>
          </a:solidFill>
          <a:ln w="19050">
            <a:solidFill>
              <a:schemeClr val="tx1"/>
            </a:solidFill>
          </a:ln>
        </p:spPr>
        <p:txBody>
          <a:bodyPr wrap="square" rtlCol="0">
            <a:spAutoFit/>
          </a:bodyPr>
          <a:lstStyle/>
          <a:p>
            <a:r>
              <a:rPr lang="en-US" b="1" dirty="0" smtClean="0"/>
              <a:t>Concur has a built-in mileage calculator for you to enter to and from locations in lieu of attaching </a:t>
            </a:r>
            <a:r>
              <a:rPr lang="en-US" b="1" dirty="0" err="1" smtClean="0"/>
              <a:t>Mapquest</a:t>
            </a:r>
            <a:r>
              <a:rPr lang="en-US" b="1" dirty="0" smtClean="0"/>
              <a:t> printouts. It automatically calculates the reimbursement based on the mileage. </a:t>
            </a:r>
            <a:endParaRPr lang="en-US" b="1" dirty="0"/>
          </a:p>
        </p:txBody>
      </p:sp>
      <p:cxnSp>
        <p:nvCxnSpPr>
          <p:cNvPr id="7" name="Straight Arrow Connector 6"/>
          <p:cNvCxnSpPr>
            <a:stCxn id="5" idx="3"/>
          </p:cNvCxnSpPr>
          <p:nvPr/>
        </p:nvCxnSpPr>
        <p:spPr>
          <a:xfrm>
            <a:off x="4662616" y="4707758"/>
            <a:ext cx="1606379" cy="1113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44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Importing Receipts</a:t>
            </a:r>
          </a:p>
        </p:txBody>
      </p:sp>
      <p:sp>
        <p:nvSpPr>
          <p:cNvPr id="3" name="Content Placeholder 2"/>
          <p:cNvSpPr>
            <a:spLocks noGrp="1"/>
          </p:cNvSpPr>
          <p:nvPr>
            <p:ph idx="1"/>
          </p:nvPr>
        </p:nvSpPr>
        <p:spPr/>
        <p:txBody>
          <a:bodyPr>
            <a:normAutofit lnSpcReduction="10000"/>
          </a:bodyPr>
          <a:lstStyle/>
          <a:p>
            <a:r>
              <a:rPr lang="en-US" dirty="0"/>
              <a:t>Use the Concur mobile app to take photos of your receipts</a:t>
            </a:r>
          </a:p>
          <a:p>
            <a:pPr lvl="1"/>
            <a:r>
              <a:rPr lang="en-US" dirty="0"/>
              <a:t>Photos taken in the app are uploaded to the account associated with that phone </a:t>
            </a:r>
          </a:p>
          <a:p>
            <a:r>
              <a:rPr lang="en-US" dirty="0"/>
              <a:t>Send the receipt by email to receipts@concur.com</a:t>
            </a:r>
          </a:p>
          <a:p>
            <a:pPr lvl="1"/>
            <a:r>
              <a:rPr lang="en-US" dirty="0"/>
              <a:t>The email must come from a verified address (done in Profile Settings)</a:t>
            </a:r>
          </a:p>
          <a:p>
            <a:pPr lvl="1"/>
            <a:r>
              <a:rPr lang="en-US" dirty="0"/>
              <a:t>.</a:t>
            </a:r>
            <a:r>
              <a:rPr lang="en-US" dirty="0" err="1"/>
              <a:t>png</a:t>
            </a:r>
            <a:r>
              <a:rPr lang="en-US" dirty="0"/>
              <a:t>, .jpg, .jpeg, .pdf, .html, .</a:t>
            </a:r>
            <a:r>
              <a:rPr lang="en-US" dirty="0" err="1"/>
              <a:t>tif</a:t>
            </a:r>
            <a:r>
              <a:rPr lang="en-US" dirty="0"/>
              <a:t>, .tiff files are all accepted</a:t>
            </a:r>
          </a:p>
          <a:p>
            <a:r>
              <a:rPr lang="en-US" dirty="0"/>
              <a:t>Upload receipt images from your desktop to your account</a:t>
            </a:r>
          </a:p>
          <a:p>
            <a:r>
              <a:rPr lang="en-US" dirty="0"/>
              <a:t>If your receipt has been misplaced and all other methods of obtaining a receipt have been exhausted, a missing receipt affidavit can be electronically filed</a:t>
            </a:r>
          </a:p>
          <a:p>
            <a:endParaRPr lang="en-US" dirty="0"/>
          </a:p>
        </p:txBody>
      </p:sp>
    </p:spTree>
    <p:extLst>
      <p:ext uri="{BB962C8B-B14F-4D97-AF65-F5344CB8AC3E}">
        <p14:creationId xmlns:p14="http://schemas.microsoft.com/office/powerpoint/2010/main" val="3134245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Available Receipts</a:t>
            </a:r>
            <a:endParaRPr lang="en-US" dirty="0"/>
          </a:p>
        </p:txBody>
      </p:sp>
      <p:pic>
        <p:nvPicPr>
          <p:cNvPr id="4" name="Content Placeholder 3"/>
          <p:cNvPicPr>
            <a:picLocks noGrp="1" noChangeAspect="1"/>
          </p:cNvPicPr>
          <p:nvPr>
            <p:ph idx="1"/>
          </p:nvPr>
        </p:nvPicPr>
        <p:blipFill>
          <a:blip r:embed="rId2"/>
          <a:stretch>
            <a:fillRect/>
          </a:stretch>
        </p:blipFill>
        <p:spPr>
          <a:xfrm>
            <a:off x="359976" y="1135786"/>
            <a:ext cx="8483600" cy="5149683"/>
          </a:xfrm>
          <a:prstGeom prst="rect">
            <a:avLst/>
          </a:prstGeom>
        </p:spPr>
      </p:pic>
      <p:sp>
        <p:nvSpPr>
          <p:cNvPr id="5" name="TextBox 4"/>
          <p:cNvSpPr txBox="1"/>
          <p:nvPr/>
        </p:nvSpPr>
        <p:spPr>
          <a:xfrm>
            <a:off x="3583458" y="1779373"/>
            <a:ext cx="3945925" cy="1200329"/>
          </a:xfrm>
          <a:prstGeom prst="rect">
            <a:avLst/>
          </a:prstGeom>
          <a:solidFill>
            <a:schemeClr val="bg1"/>
          </a:solidFill>
          <a:ln w="19050">
            <a:solidFill>
              <a:schemeClr val="tx1"/>
            </a:solidFill>
          </a:ln>
        </p:spPr>
        <p:txBody>
          <a:bodyPr wrap="square" rtlCol="0">
            <a:spAutoFit/>
          </a:bodyPr>
          <a:lstStyle/>
          <a:p>
            <a:r>
              <a:rPr lang="en-US" dirty="0" smtClean="0"/>
              <a:t>Your available receipts (e-receipts, those you’ve emailed to </a:t>
            </a:r>
            <a:r>
              <a:rPr lang="en-US" dirty="0" smtClean="0">
                <a:hlinkClick r:id="rId3"/>
              </a:rPr>
              <a:t>receipts@concur.com</a:t>
            </a:r>
            <a:r>
              <a:rPr lang="en-US" dirty="0" smtClean="0"/>
              <a:t>, and those you’ve uploaded will appear here</a:t>
            </a:r>
          </a:p>
        </p:txBody>
      </p:sp>
      <p:cxnSp>
        <p:nvCxnSpPr>
          <p:cNvPr id="7" name="Straight Arrow Connector 6"/>
          <p:cNvCxnSpPr/>
          <p:nvPr/>
        </p:nvCxnSpPr>
        <p:spPr>
          <a:xfrm>
            <a:off x="4744995" y="2979702"/>
            <a:ext cx="922637" cy="2412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182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 Missing Receipt Affidavit</a:t>
            </a:r>
            <a:endParaRPr lang="en-US" dirty="0"/>
          </a:p>
        </p:txBody>
      </p:sp>
      <p:pic>
        <p:nvPicPr>
          <p:cNvPr id="5" name="Picture 4"/>
          <p:cNvPicPr>
            <a:picLocks noChangeAspect="1"/>
          </p:cNvPicPr>
          <p:nvPr/>
        </p:nvPicPr>
        <p:blipFill>
          <a:blip r:embed="rId2"/>
          <a:stretch>
            <a:fillRect/>
          </a:stretch>
        </p:blipFill>
        <p:spPr>
          <a:xfrm>
            <a:off x="511278" y="1096648"/>
            <a:ext cx="7973960" cy="5461468"/>
          </a:xfrm>
          <a:prstGeom prst="rect">
            <a:avLst/>
          </a:prstGeom>
        </p:spPr>
      </p:pic>
      <p:sp>
        <p:nvSpPr>
          <p:cNvPr id="6" name="TextBox 5"/>
          <p:cNvSpPr txBox="1"/>
          <p:nvPr/>
        </p:nvSpPr>
        <p:spPr>
          <a:xfrm>
            <a:off x="1258530" y="3559277"/>
            <a:ext cx="6243484" cy="2677656"/>
          </a:xfrm>
          <a:prstGeom prst="rect">
            <a:avLst/>
          </a:prstGeom>
          <a:solidFill>
            <a:schemeClr val="bg2"/>
          </a:solidFill>
          <a:ln w="19050">
            <a:solidFill>
              <a:schemeClr val="tx1"/>
            </a:solidFill>
          </a:ln>
        </p:spPr>
        <p:txBody>
          <a:bodyPr wrap="square" rtlCol="0">
            <a:spAutoFit/>
          </a:bodyPr>
          <a:lstStyle/>
          <a:p>
            <a:pPr marL="285750" indent="-285750">
              <a:buFont typeface="Arial" panose="020B0604020202020204" pitchFamily="34" charset="0"/>
              <a:buChar char="•"/>
            </a:pPr>
            <a:r>
              <a:rPr lang="en-US" sz="2400" dirty="0"/>
              <a:t>Before uploading a missing receipt affidavit all avenues of obtaining a receipt should be exhausted</a:t>
            </a:r>
          </a:p>
          <a:p>
            <a:pPr marL="285750" indent="-285750">
              <a:buFont typeface="Arial" panose="020B0604020202020204" pitchFamily="34" charset="0"/>
              <a:buChar char="•"/>
            </a:pPr>
            <a:r>
              <a:rPr lang="en-US" sz="2400" dirty="0"/>
              <a:t>Some expense types will not accept a missing receipt affidavit</a:t>
            </a:r>
          </a:p>
          <a:p>
            <a:pPr marL="285750" indent="-285750">
              <a:buFont typeface="Arial" panose="020B0604020202020204" pitchFamily="34" charset="0"/>
              <a:buChar char="•"/>
            </a:pPr>
            <a:r>
              <a:rPr lang="en-US" sz="2400" dirty="0"/>
              <a:t>No one can submit a missing receipt affidavit on your behalf</a:t>
            </a:r>
          </a:p>
        </p:txBody>
      </p:sp>
      <p:sp>
        <p:nvSpPr>
          <p:cNvPr id="8" name="Oval 7"/>
          <p:cNvSpPr/>
          <p:nvPr/>
        </p:nvSpPr>
        <p:spPr>
          <a:xfrm>
            <a:off x="3716594" y="2025445"/>
            <a:ext cx="393289" cy="3025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634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Adding a Missing Receipt Affidavit</a:t>
            </a:r>
            <a:endParaRPr lang="en-US" dirty="0"/>
          </a:p>
        </p:txBody>
      </p:sp>
      <p:pic>
        <p:nvPicPr>
          <p:cNvPr id="4" name="Content Placeholder 3"/>
          <p:cNvPicPr>
            <a:picLocks noGrp="1" noChangeAspect="1"/>
          </p:cNvPicPr>
          <p:nvPr>
            <p:ph idx="1"/>
          </p:nvPr>
        </p:nvPicPr>
        <p:blipFill>
          <a:blip r:embed="rId2"/>
          <a:stretch>
            <a:fillRect/>
          </a:stretch>
        </p:blipFill>
        <p:spPr>
          <a:xfrm>
            <a:off x="1032387" y="1109663"/>
            <a:ext cx="7177548" cy="5334000"/>
          </a:xfrm>
          <a:prstGeom prst="rect">
            <a:avLst/>
          </a:prstGeom>
        </p:spPr>
      </p:pic>
    </p:spTree>
    <p:extLst>
      <p:ext uri="{BB962C8B-B14F-4D97-AF65-F5344CB8AC3E}">
        <p14:creationId xmlns:p14="http://schemas.microsoft.com/office/powerpoint/2010/main" val="3708455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Concur Mobile App</a:t>
            </a:r>
          </a:p>
        </p:txBody>
      </p:sp>
      <p:sp>
        <p:nvSpPr>
          <p:cNvPr id="3" name="Content Placeholder 2"/>
          <p:cNvSpPr>
            <a:spLocks noGrp="1"/>
          </p:cNvSpPr>
          <p:nvPr>
            <p:ph idx="1"/>
          </p:nvPr>
        </p:nvSpPr>
        <p:spPr>
          <a:xfrm>
            <a:off x="145338" y="1085630"/>
            <a:ext cx="5283397" cy="5334000"/>
          </a:xfrm>
        </p:spPr>
        <p:txBody>
          <a:bodyPr/>
          <a:lstStyle/>
          <a:p>
            <a:r>
              <a:rPr lang="en-US" dirty="0"/>
              <a:t>A quick and easy method for uploading receipts and supporting documentation</a:t>
            </a:r>
          </a:p>
          <a:p>
            <a:r>
              <a:rPr lang="en-US" dirty="0"/>
              <a:t>Has a built-in mileage tool</a:t>
            </a:r>
          </a:p>
          <a:p>
            <a:r>
              <a:rPr lang="en-US" dirty="0"/>
              <a:t>Entire reports can be submitted and approved through the app</a:t>
            </a:r>
          </a:p>
          <a:p>
            <a:r>
              <a:rPr lang="en-US" dirty="0"/>
              <a:t>Travel can be booked through the app</a:t>
            </a:r>
          </a:p>
          <a:p>
            <a:r>
              <a:rPr lang="en-US" dirty="0"/>
              <a:t>Compatible with Apple and Android products</a:t>
            </a:r>
          </a:p>
          <a:p>
            <a:endParaRPr lang="en-US" dirty="0"/>
          </a:p>
        </p:txBody>
      </p:sp>
      <p:pic>
        <p:nvPicPr>
          <p:cNvPr id="4" name="Picture 3"/>
          <p:cNvPicPr>
            <a:picLocks noChangeAspect="1"/>
          </p:cNvPicPr>
          <p:nvPr/>
        </p:nvPicPr>
        <p:blipFill>
          <a:blip r:embed="rId2"/>
          <a:stretch>
            <a:fillRect/>
          </a:stretch>
        </p:blipFill>
        <p:spPr>
          <a:xfrm>
            <a:off x="5815914" y="1340870"/>
            <a:ext cx="2355773" cy="4512682"/>
          </a:xfrm>
          <a:prstGeom prst="rect">
            <a:avLst/>
          </a:prstGeom>
        </p:spPr>
      </p:pic>
    </p:spTree>
    <p:extLst>
      <p:ext uri="{BB962C8B-B14F-4D97-AF65-F5344CB8AC3E}">
        <p14:creationId xmlns:p14="http://schemas.microsoft.com/office/powerpoint/2010/main" val="1735842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Capturing Receipts with the Concur App</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54" y="1025405"/>
            <a:ext cx="1771136" cy="344362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778" y="1025405"/>
            <a:ext cx="1771136" cy="344362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2703" y="1025405"/>
            <a:ext cx="1771136" cy="344362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4011" y="1025405"/>
            <a:ext cx="1771136" cy="3443622"/>
          </a:xfrm>
          <a:prstGeom prst="rect">
            <a:avLst/>
          </a:prstGeom>
        </p:spPr>
      </p:pic>
      <p:sp>
        <p:nvSpPr>
          <p:cNvPr id="7" name="Right Arrow 6"/>
          <p:cNvSpPr/>
          <p:nvPr/>
        </p:nvSpPr>
        <p:spPr>
          <a:xfrm>
            <a:off x="6796216" y="2504900"/>
            <a:ext cx="477795" cy="48463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382531" y="2504900"/>
            <a:ext cx="518984" cy="48463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937952" y="2504900"/>
            <a:ext cx="514864" cy="48463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2422" y="4728519"/>
            <a:ext cx="1573427" cy="923330"/>
          </a:xfrm>
          <a:prstGeom prst="rect">
            <a:avLst/>
          </a:prstGeom>
          <a:noFill/>
          <a:ln w="19050">
            <a:solidFill>
              <a:schemeClr val="tx1"/>
            </a:solidFill>
          </a:ln>
        </p:spPr>
        <p:txBody>
          <a:bodyPr wrap="square" rtlCol="0">
            <a:spAutoFit/>
          </a:bodyPr>
          <a:lstStyle/>
          <a:p>
            <a:pPr algn="ctr"/>
            <a:r>
              <a:rPr lang="en-US" dirty="0" smtClean="0"/>
              <a:t>Open the app and click “Receipt”</a:t>
            </a:r>
            <a:endParaRPr lang="en-US" dirty="0"/>
          </a:p>
        </p:txBody>
      </p:sp>
      <p:sp>
        <p:nvSpPr>
          <p:cNvPr id="12" name="TextBox 11"/>
          <p:cNvSpPr txBox="1"/>
          <p:nvPr/>
        </p:nvSpPr>
        <p:spPr>
          <a:xfrm>
            <a:off x="2520779" y="4786184"/>
            <a:ext cx="1771136" cy="646331"/>
          </a:xfrm>
          <a:prstGeom prst="rect">
            <a:avLst/>
          </a:prstGeom>
          <a:noFill/>
          <a:ln w="19050">
            <a:solidFill>
              <a:schemeClr val="tx1"/>
            </a:solidFill>
          </a:ln>
        </p:spPr>
        <p:txBody>
          <a:bodyPr wrap="square" rtlCol="0">
            <a:spAutoFit/>
          </a:bodyPr>
          <a:lstStyle/>
          <a:p>
            <a:pPr algn="ctr"/>
            <a:r>
              <a:rPr lang="en-US" dirty="0" smtClean="0"/>
              <a:t>Take a photo of the receipt</a:t>
            </a:r>
            <a:endParaRPr lang="en-US" dirty="0"/>
          </a:p>
        </p:txBody>
      </p:sp>
      <p:sp>
        <p:nvSpPr>
          <p:cNvPr id="13" name="TextBox 12"/>
          <p:cNvSpPr txBox="1"/>
          <p:nvPr/>
        </p:nvSpPr>
        <p:spPr>
          <a:xfrm>
            <a:off x="5000368" y="4728519"/>
            <a:ext cx="1713471" cy="1477328"/>
          </a:xfrm>
          <a:prstGeom prst="rect">
            <a:avLst/>
          </a:prstGeom>
          <a:noFill/>
          <a:ln w="19050">
            <a:solidFill>
              <a:schemeClr val="tx1"/>
            </a:solidFill>
          </a:ln>
        </p:spPr>
        <p:txBody>
          <a:bodyPr wrap="square" rtlCol="0">
            <a:spAutoFit/>
          </a:bodyPr>
          <a:lstStyle/>
          <a:p>
            <a:pPr algn="ctr"/>
            <a:r>
              <a:rPr lang="en-US" dirty="0" smtClean="0"/>
              <a:t>Click “Done” to save and finish </a:t>
            </a:r>
            <a:r>
              <a:rPr lang="en-US" u="sng" dirty="0" smtClean="0"/>
              <a:t>or</a:t>
            </a:r>
            <a:r>
              <a:rPr lang="en-US" dirty="0" smtClean="0"/>
              <a:t> click “Expense to add optional details</a:t>
            </a:r>
            <a:endParaRPr lang="en-US" dirty="0"/>
          </a:p>
        </p:txBody>
      </p:sp>
      <p:sp>
        <p:nvSpPr>
          <p:cNvPr id="14" name="TextBox 13"/>
          <p:cNvSpPr txBox="1"/>
          <p:nvPr/>
        </p:nvSpPr>
        <p:spPr>
          <a:xfrm>
            <a:off x="7274011" y="4728519"/>
            <a:ext cx="1771135" cy="1477328"/>
          </a:xfrm>
          <a:prstGeom prst="rect">
            <a:avLst/>
          </a:prstGeom>
          <a:noFill/>
          <a:ln w="19050">
            <a:solidFill>
              <a:schemeClr val="tx1"/>
            </a:solidFill>
          </a:ln>
        </p:spPr>
        <p:txBody>
          <a:bodyPr wrap="square" rtlCol="0">
            <a:spAutoFit/>
          </a:bodyPr>
          <a:lstStyle/>
          <a:p>
            <a:pPr algn="ctr"/>
            <a:r>
              <a:rPr lang="en-US" dirty="0" smtClean="0"/>
              <a:t>(Optional) Add expense type, amount, comments and click “Save”</a:t>
            </a:r>
            <a:endParaRPr lang="en-US" dirty="0"/>
          </a:p>
        </p:txBody>
      </p:sp>
    </p:spTree>
    <p:extLst>
      <p:ext uri="{BB962C8B-B14F-4D97-AF65-F5344CB8AC3E}">
        <p14:creationId xmlns:p14="http://schemas.microsoft.com/office/powerpoint/2010/main" val="1699455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Setting Up Mobile Access</a:t>
            </a:r>
            <a:endParaRPr lang="en-US" dirty="0"/>
          </a:p>
        </p:txBody>
      </p:sp>
      <p:pic>
        <p:nvPicPr>
          <p:cNvPr id="3" name="Picture 2"/>
          <p:cNvPicPr>
            <a:picLocks noChangeAspect="1"/>
          </p:cNvPicPr>
          <p:nvPr/>
        </p:nvPicPr>
        <p:blipFill>
          <a:blip r:embed="rId2"/>
          <a:stretch>
            <a:fillRect/>
          </a:stretch>
        </p:blipFill>
        <p:spPr>
          <a:xfrm>
            <a:off x="197709" y="1048264"/>
            <a:ext cx="8649730" cy="4042719"/>
          </a:xfrm>
          <a:prstGeom prst="rect">
            <a:avLst/>
          </a:prstGeom>
        </p:spPr>
      </p:pic>
      <p:sp>
        <p:nvSpPr>
          <p:cNvPr id="5" name="TextBox 4"/>
          <p:cNvSpPr txBox="1"/>
          <p:nvPr/>
        </p:nvSpPr>
        <p:spPr>
          <a:xfrm>
            <a:off x="354227" y="4917990"/>
            <a:ext cx="8138984" cy="1323439"/>
          </a:xfrm>
          <a:prstGeom prst="rect">
            <a:avLst/>
          </a:prstGeom>
          <a:solidFill>
            <a:schemeClr val="bg1"/>
          </a:solidFill>
          <a:ln w="19050">
            <a:solidFill>
              <a:schemeClr val="tx1"/>
            </a:solidFill>
          </a:ln>
        </p:spPr>
        <p:txBody>
          <a:bodyPr wrap="square" rtlCol="0">
            <a:spAutoFit/>
          </a:bodyPr>
          <a:lstStyle/>
          <a:p>
            <a:r>
              <a:rPr lang="en-US" sz="2000" b="1" dirty="0"/>
              <a:t>Before using the Concur app, you need to create a mobile </a:t>
            </a:r>
            <a:r>
              <a:rPr lang="en-US" sz="2000" b="1" dirty="0" smtClean="0"/>
              <a:t>PIN. This </a:t>
            </a:r>
            <a:r>
              <a:rPr lang="en-US" sz="2000" b="1" dirty="0"/>
              <a:t>is done in Concur Profile Settings under Mobile </a:t>
            </a:r>
            <a:r>
              <a:rPr lang="en-US" sz="2000" b="1" dirty="0" smtClean="0"/>
              <a:t>Registration. Once </a:t>
            </a:r>
            <a:r>
              <a:rPr lang="en-US" sz="2000" b="1" dirty="0"/>
              <a:t>you are registered, you can login to the app using your OWU user ID and mobile </a:t>
            </a:r>
            <a:r>
              <a:rPr lang="en-US" sz="2000" b="1" dirty="0" smtClean="0"/>
              <a:t>PIN.</a:t>
            </a:r>
            <a:endParaRPr lang="en-US" sz="2000" b="1" dirty="0"/>
          </a:p>
        </p:txBody>
      </p:sp>
      <p:sp>
        <p:nvSpPr>
          <p:cNvPr id="7" name="Oval 6"/>
          <p:cNvSpPr/>
          <p:nvPr/>
        </p:nvSpPr>
        <p:spPr>
          <a:xfrm>
            <a:off x="4242487" y="3641125"/>
            <a:ext cx="1334530" cy="2306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621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Submitting Reports</a:t>
            </a:r>
            <a:endParaRPr lang="en-US" dirty="0"/>
          </a:p>
        </p:txBody>
      </p:sp>
      <p:sp>
        <p:nvSpPr>
          <p:cNvPr id="5" name="Content Placeholder 4"/>
          <p:cNvSpPr>
            <a:spLocks noGrp="1"/>
          </p:cNvSpPr>
          <p:nvPr>
            <p:ph idx="1"/>
          </p:nvPr>
        </p:nvSpPr>
        <p:spPr>
          <a:xfrm>
            <a:off x="4810897" y="1110343"/>
            <a:ext cx="4184822" cy="5334000"/>
          </a:xfrm>
        </p:spPr>
        <p:txBody>
          <a:bodyPr>
            <a:normAutofit fontScale="92500" lnSpcReduction="20000"/>
          </a:bodyPr>
          <a:lstStyle/>
          <a:p>
            <a:r>
              <a:rPr lang="en-US" dirty="0" smtClean="0"/>
              <a:t>Once complete, click Submit Report</a:t>
            </a:r>
          </a:p>
          <a:p>
            <a:r>
              <a:rPr lang="en-US" dirty="0" smtClean="0"/>
              <a:t>A confirmation will appear with a reminder about financial responsibility</a:t>
            </a:r>
          </a:p>
          <a:p>
            <a:r>
              <a:rPr lang="en-US" dirty="0" smtClean="0"/>
              <a:t>Concur will alert you if there are exceptions on your report that need to be fixed</a:t>
            </a:r>
          </a:p>
          <a:p>
            <a:r>
              <a:rPr lang="en-US" dirty="0" smtClean="0"/>
              <a:t>Click Accept &amp; Submit to send your report</a:t>
            </a:r>
          </a:p>
          <a:p>
            <a:r>
              <a:rPr lang="en-US" dirty="0" smtClean="0"/>
              <a:t>After being submitted, a popup will appear with a brief summary of your report </a:t>
            </a:r>
          </a:p>
          <a:p>
            <a:pPr marL="0" indent="0">
              <a:buNone/>
            </a:pPr>
            <a:endParaRPr lang="en-US" dirty="0"/>
          </a:p>
        </p:txBody>
      </p:sp>
      <p:pic>
        <p:nvPicPr>
          <p:cNvPr id="4" name="Picture 3"/>
          <p:cNvPicPr>
            <a:picLocks noChangeAspect="1"/>
          </p:cNvPicPr>
          <p:nvPr/>
        </p:nvPicPr>
        <p:blipFill>
          <a:blip r:embed="rId2"/>
          <a:stretch>
            <a:fillRect/>
          </a:stretch>
        </p:blipFill>
        <p:spPr>
          <a:xfrm>
            <a:off x="0" y="1044440"/>
            <a:ext cx="4810897" cy="2575539"/>
          </a:xfrm>
          <a:prstGeom prst="rect">
            <a:avLst/>
          </a:prstGeom>
        </p:spPr>
      </p:pic>
      <p:pic>
        <p:nvPicPr>
          <p:cNvPr id="6" name="Picture 5"/>
          <p:cNvPicPr>
            <a:picLocks noChangeAspect="1"/>
          </p:cNvPicPr>
          <p:nvPr/>
        </p:nvPicPr>
        <p:blipFill>
          <a:blip r:embed="rId3"/>
          <a:stretch>
            <a:fillRect/>
          </a:stretch>
        </p:blipFill>
        <p:spPr>
          <a:xfrm>
            <a:off x="626075" y="3322203"/>
            <a:ext cx="3414464" cy="3122140"/>
          </a:xfrm>
          <a:prstGeom prst="rect">
            <a:avLst/>
          </a:prstGeom>
        </p:spPr>
      </p:pic>
    </p:spTree>
    <p:extLst>
      <p:ext uri="{BB962C8B-B14F-4D97-AF65-F5344CB8AC3E}">
        <p14:creationId xmlns:p14="http://schemas.microsoft.com/office/powerpoint/2010/main" val="4204148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Printing and Saving a Report</a:t>
            </a:r>
            <a:endParaRPr lang="en-US" dirty="0"/>
          </a:p>
        </p:txBody>
      </p:sp>
      <p:pic>
        <p:nvPicPr>
          <p:cNvPr id="4" name="Content Placeholder 3"/>
          <p:cNvPicPr>
            <a:picLocks noGrp="1" noChangeAspect="1"/>
          </p:cNvPicPr>
          <p:nvPr>
            <p:ph idx="1"/>
          </p:nvPr>
        </p:nvPicPr>
        <p:blipFill>
          <a:blip r:embed="rId2"/>
          <a:stretch>
            <a:fillRect/>
          </a:stretch>
        </p:blipFill>
        <p:spPr>
          <a:xfrm>
            <a:off x="160758" y="1057491"/>
            <a:ext cx="8867912" cy="5442163"/>
          </a:xfrm>
          <a:prstGeom prst="rect">
            <a:avLst/>
          </a:prstGeom>
        </p:spPr>
      </p:pic>
      <p:sp>
        <p:nvSpPr>
          <p:cNvPr id="6" name="TextBox 5"/>
          <p:cNvSpPr txBox="1"/>
          <p:nvPr/>
        </p:nvSpPr>
        <p:spPr>
          <a:xfrm>
            <a:off x="3426941" y="3731741"/>
            <a:ext cx="5156886" cy="1200329"/>
          </a:xfrm>
          <a:prstGeom prst="rect">
            <a:avLst/>
          </a:prstGeom>
          <a:solidFill>
            <a:schemeClr val="bg1"/>
          </a:solidFill>
          <a:ln w="19050">
            <a:solidFill>
              <a:schemeClr val="tx1"/>
            </a:solidFill>
          </a:ln>
        </p:spPr>
        <p:txBody>
          <a:bodyPr wrap="square" rtlCol="0">
            <a:spAutoFit/>
          </a:bodyPr>
          <a:lstStyle/>
          <a:p>
            <a:r>
              <a:rPr lang="en-US" dirty="0" smtClean="0"/>
              <a:t>You can print or save a summary of the report if you would like. You can have the summary show itemizations and more detail for each expense if you would like as well. </a:t>
            </a:r>
            <a:endParaRPr lang="en-US" dirty="0"/>
          </a:p>
        </p:txBody>
      </p:sp>
      <p:cxnSp>
        <p:nvCxnSpPr>
          <p:cNvPr id="8" name="Straight Arrow Connector 7"/>
          <p:cNvCxnSpPr/>
          <p:nvPr/>
        </p:nvCxnSpPr>
        <p:spPr>
          <a:xfrm flipH="1" flipV="1">
            <a:off x="2702011" y="3303373"/>
            <a:ext cx="724930" cy="4751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937686" y="2767914"/>
            <a:ext cx="354228" cy="9638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203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Benefits of Concur</a:t>
            </a:r>
          </a:p>
        </p:txBody>
      </p:sp>
      <p:sp>
        <p:nvSpPr>
          <p:cNvPr id="5" name="Content Placeholder 4"/>
          <p:cNvSpPr>
            <a:spLocks noGrp="1"/>
          </p:cNvSpPr>
          <p:nvPr>
            <p:ph idx="1"/>
          </p:nvPr>
        </p:nvSpPr>
        <p:spPr/>
        <p:txBody>
          <a:bodyPr>
            <a:normAutofit fontScale="92500" lnSpcReduction="10000"/>
          </a:bodyPr>
          <a:lstStyle/>
          <a:p>
            <a:r>
              <a:rPr lang="en-US" dirty="0"/>
              <a:t>Integrated travel and expense system</a:t>
            </a:r>
          </a:p>
          <a:p>
            <a:r>
              <a:rPr lang="en-US" dirty="0"/>
              <a:t>Single sign-on</a:t>
            </a:r>
          </a:p>
          <a:p>
            <a:pPr lvl="1"/>
            <a:r>
              <a:rPr lang="en-US" dirty="0"/>
              <a:t>Log into Concur using your OWU user ID and password</a:t>
            </a:r>
          </a:p>
          <a:p>
            <a:r>
              <a:rPr lang="en-US" dirty="0"/>
              <a:t>Mobile capabilities</a:t>
            </a:r>
          </a:p>
          <a:p>
            <a:pPr lvl="1"/>
            <a:r>
              <a:rPr lang="en-US" dirty="0"/>
              <a:t>Book travel and submit/approve expense reports via your mobile device (iPhone/iPad and Android)</a:t>
            </a:r>
          </a:p>
          <a:p>
            <a:r>
              <a:rPr lang="en-US" dirty="0"/>
              <a:t>Electronic capture of receipt images</a:t>
            </a:r>
          </a:p>
          <a:p>
            <a:pPr lvl="1"/>
            <a:r>
              <a:rPr lang="en-US" dirty="0"/>
              <a:t>Users can take photos of receipts using their phone and email them easily to Concur</a:t>
            </a:r>
          </a:p>
          <a:p>
            <a:pPr lvl="1"/>
            <a:r>
              <a:rPr lang="en-US" dirty="0"/>
              <a:t>Receipts from some vendors will automatically feed into Concur (i.e. Uber)</a:t>
            </a:r>
          </a:p>
          <a:p>
            <a:r>
              <a:rPr lang="en-US" dirty="0"/>
              <a:t>Link personal travel rewards programs and save preferences for travel</a:t>
            </a:r>
          </a:p>
          <a:p>
            <a:r>
              <a:rPr lang="en-US" dirty="0"/>
              <a:t>Incorporates OWU’s policies and guidelines</a:t>
            </a:r>
          </a:p>
          <a:p>
            <a:endParaRPr lang="en-US" dirty="0"/>
          </a:p>
        </p:txBody>
      </p:sp>
    </p:spTree>
    <p:extLst>
      <p:ext uri="{BB962C8B-B14F-4D97-AF65-F5344CB8AC3E}">
        <p14:creationId xmlns:p14="http://schemas.microsoft.com/office/powerpoint/2010/main" val="1020813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Acting as a Delegate</a:t>
            </a:r>
            <a:endParaRPr lang="en-US" dirty="0"/>
          </a:p>
        </p:txBody>
      </p:sp>
      <p:sp>
        <p:nvSpPr>
          <p:cNvPr id="3" name="Content Placeholder 2"/>
          <p:cNvSpPr>
            <a:spLocks noGrp="1"/>
          </p:cNvSpPr>
          <p:nvPr>
            <p:ph idx="1"/>
          </p:nvPr>
        </p:nvSpPr>
        <p:spPr/>
        <p:txBody>
          <a:bodyPr>
            <a:normAutofit/>
          </a:bodyPr>
          <a:lstStyle/>
          <a:p>
            <a:r>
              <a:rPr lang="en-US" dirty="0" smtClean="0"/>
              <a:t>To create a report on behalf of another user, the user must first set you as a delegate in their profile settings</a:t>
            </a:r>
          </a:p>
          <a:p>
            <a:r>
              <a:rPr lang="en-US" dirty="0" smtClean="0"/>
              <a:t>Delegates can create reports for those users and upload receipts to those users’ accounts</a:t>
            </a:r>
          </a:p>
          <a:p>
            <a:r>
              <a:rPr lang="en-US" dirty="0" smtClean="0"/>
              <a:t>Delegates can be added permanently or temporarily (useful if the user is going on vacation)</a:t>
            </a:r>
          </a:p>
          <a:p>
            <a:r>
              <a:rPr lang="en-US" dirty="0" smtClean="0"/>
              <a:t>The user must log into Concur as themselves to file any missing receipt affidavits</a:t>
            </a:r>
          </a:p>
          <a:p>
            <a:pPr lvl="1"/>
            <a:r>
              <a:rPr lang="en-US" dirty="0" smtClean="0"/>
              <a:t>This is because the missing receipt affidavit acts as an electronic signature</a:t>
            </a:r>
          </a:p>
          <a:p>
            <a:pPr lvl="1"/>
            <a:r>
              <a:rPr lang="en-US" dirty="0" smtClean="0"/>
              <a:t>If a missing receipt affidavit is needed, the delegate can finish all other aspects of the report and then notify the employee that they need to finish it</a:t>
            </a:r>
          </a:p>
          <a:p>
            <a:pPr marL="457200" lvl="1" indent="0">
              <a:buNone/>
            </a:pPr>
            <a:endParaRPr lang="en-US" dirty="0"/>
          </a:p>
        </p:txBody>
      </p:sp>
    </p:spTree>
    <p:extLst>
      <p:ext uri="{BB962C8B-B14F-4D97-AF65-F5344CB8AC3E}">
        <p14:creationId xmlns:p14="http://schemas.microsoft.com/office/powerpoint/2010/main" val="1590122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Assigning a Delegate</a:t>
            </a:r>
            <a:endParaRPr lang="en-US" dirty="0"/>
          </a:p>
        </p:txBody>
      </p:sp>
      <p:pic>
        <p:nvPicPr>
          <p:cNvPr id="4" name="Content Placeholder 3"/>
          <p:cNvPicPr>
            <a:picLocks noGrp="1" noChangeAspect="1"/>
          </p:cNvPicPr>
          <p:nvPr>
            <p:ph idx="1"/>
          </p:nvPr>
        </p:nvPicPr>
        <p:blipFill>
          <a:blip r:embed="rId2"/>
          <a:stretch>
            <a:fillRect/>
          </a:stretch>
        </p:blipFill>
        <p:spPr>
          <a:xfrm>
            <a:off x="280086" y="1105467"/>
            <a:ext cx="8612917" cy="5023484"/>
          </a:xfrm>
          <a:prstGeom prst="rect">
            <a:avLst/>
          </a:prstGeom>
        </p:spPr>
      </p:pic>
      <p:sp>
        <p:nvSpPr>
          <p:cNvPr id="5" name="TextBox 4"/>
          <p:cNvSpPr txBox="1"/>
          <p:nvPr/>
        </p:nvSpPr>
        <p:spPr>
          <a:xfrm>
            <a:off x="1880544" y="4514334"/>
            <a:ext cx="6825306" cy="923330"/>
          </a:xfrm>
          <a:prstGeom prst="rect">
            <a:avLst/>
          </a:prstGeom>
          <a:solidFill>
            <a:schemeClr val="bg1"/>
          </a:solidFill>
          <a:ln w="19050">
            <a:solidFill>
              <a:schemeClr val="tx1"/>
            </a:solidFill>
          </a:ln>
        </p:spPr>
        <p:txBody>
          <a:bodyPr wrap="square" rtlCol="0">
            <a:spAutoFit/>
          </a:bodyPr>
          <a:lstStyle/>
          <a:p>
            <a:r>
              <a:rPr lang="en-US" b="1" dirty="0" smtClean="0"/>
              <a:t>Adding a delegate is done in the user’s profile settings. The user can add multiple people as delegates and delegates can prepare reports for multiple users. </a:t>
            </a:r>
            <a:endParaRPr lang="en-US" b="1" dirty="0"/>
          </a:p>
        </p:txBody>
      </p:sp>
    </p:spTree>
    <p:extLst>
      <p:ext uri="{BB962C8B-B14F-4D97-AF65-F5344CB8AC3E}">
        <p14:creationId xmlns:p14="http://schemas.microsoft.com/office/powerpoint/2010/main" val="3013507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Delegate Access</a:t>
            </a:r>
            <a:endParaRPr lang="en-US" dirty="0"/>
          </a:p>
        </p:txBody>
      </p:sp>
      <p:pic>
        <p:nvPicPr>
          <p:cNvPr id="5" name="Picture 4"/>
          <p:cNvPicPr>
            <a:picLocks noChangeAspect="1"/>
          </p:cNvPicPr>
          <p:nvPr/>
        </p:nvPicPr>
        <p:blipFill>
          <a:blip r:embed="rId2"/>
          <a:stretch>
            <a:fillRect/>
          </a:stretch>
        </p:blipFill>
        <p:spPr>
          <a:xfrm>
            <a:off x="5025834" y="1151882"/>
            <a:ext cx="3680016" cy="2110302"/>
          </a:xfrm>
          <a:prstGeom prst="rect">
            <a:avLst/>
          </a:prstGeom>
        </p:spPr>
      </p:pic>
      <p:sp>
        <p:nvSpPr>
          <p:cNvPr id="6" name="TextBox 5"/>
          <p:cNvSpPr txBox="1"/>
          <p:nvPr/>
        </p:nvSpPr>
        <p:spPr>
          <a:xfrm>
            <a:off x="642552" y="1425147"/>
            <a:ext cx="4300151" cy="923330"/>
          </a:xfrm>
          <a:prstGeom prst="rect">
            <a:avLst/>
          </a:prstGeom>
          <a:noFill/>
        </p:spPr>
        <p:txBody>
          <a:bodyPr wrap="square" rtlCol="0">
            <a:spAutoFit/>
          </a:bodyPr>
          <a:lstStyle/>
          <a:p>
            <a:r>
              <a:rPr lang="en-US" dirty="0" smtClean="0"/>
              <a:t>Delegates log into Concur as themselves, then click on their profile to act as a different user. </a:t>
            </a:r>
            <a:endParaRPr lang="en-US" dirty="0"/>
          </a:p>
        </p:txBody>
      </p:sp>
      <p:pic>
        <p:nvPicPr>
          <p:cNvPr id="7" name="Picture 6"/>
          <p:cNvPicPr>
            <a:picLocks noChangeAspect="1"/>
          </p:cNvPicPr>
          <p:nvPr/>
        </p:nvPicPr>
        <p:blipFill>
          <a:blip r:embed="rId3"/>
          <a:stretch>
            <a:fillRect/>
          </a:stretch>
        </p:blipFill>
        <p:spPr>
          <a:xfrm>
            <a:off x="5199931" y="4127157"/>
            <a:ext cx="3505919" cy="941519"/>
          </a:xfrm>
          <a:prstGeom prst="rect">
            <a:avLst/>
          </a:prstGeom>
        </p:spPr>
      </p:pic>
      <p:sp>
        <p:nvSpPr>
          <p:cNvPr id="8" name="TextBox 7"/>
          <p:cNvSpPr txBox="1"/>
          <p:nvPr/>
        </p:nvSpPr>
        <p:spPr>
          <a:xfrm>
            <a:off x="642552" y="4212109"/>
            <a:ext cx="4092661" cy="923330"/>
          </a:xfrm>
          <a:prstGeom prst="rect">
            <a:avLst/>
          </a:prstGeom>
          <a:noFill/>
        </p:spPr>
        <p:txBody>
          <a:bodyPr wrap="square" rtlCol="0">
            <a:spAutoFit/>
          </a:bodyPr>
          <a:lstStyle/>
          <a:p>
            <a:r>
              <a:rPr lang="en-US" dirty="0" smtClean="0"/>
              <a:t>Their profile icon will change to show that they are acting on behalf of another person.</a:t>
            </a:r>
            <a:endParaRPr lang="en-US" dirty="0"/>
          </a:p>
        </p:txBody>
      </p:sp>
    </p:spTree>
    <p:extLst>
      <p:ext uri="{BB962C8B-B14F-4D97-AF65-F5344CB8AC3E}">
        <p14:creationId xmlns:p14="http://schemas.microsoft.com/office/powerpoint/2010/main" val="4102524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Approving Reports</a:t>
            </a:r>
            <a:endParaRPr lang="en-US" dirty="0"/>
          </a:p>
        </p:txBody>
      </p:sp>
      <p:sp>
        <p:nvSpPr>
          <p:cNvPr id="3" name="Content Placeholder 2"/>
          <p:cNvSpPr>
            <a:spLocks noGrp="1"/>
          </p:cNvSpPr>
          <p:nvPr>
            <p:ph idx="1"/>
          </p:nvPr>
        </p:nvSpPr>
        <p:spPr/>
        <p:txBody>
          <a:bodyPr/>
          <a:lstStyle/>
          <a:p>
            <a:r>
              <a:rPr lang="en-US" dirty="0" smtClean="0"/>
              <a:t>Approvers receive an email when a report is submitted for their approval</a:t>
            </a:r>
            <a:endParaRPr lang="en-US" dirty="0"/>
          </a:p>
          <a:p>
            <a:pPr lvl="1"/>
            <a:r>
              <a:rPr lang="en-US" dirty="0" smtClean="0"/>
              <a:t>Approvers have 10 calendar days to take action on an expense report</a:t>
            </a:r>
          </a:p>
          <a:p>
            <a:r>
              <a:rPr lang="en-US" dirty="0" smtClean="0"/>
              <a:t>Approvers should:</a:t>
            </a:r>
          </a:p>
          <a:p>
            <a:pPr lvl="1"/>
            <a:r>
              <a:rPr lang="en-US" dirty="0" smtClean="0"/>
              <a:t>Review the report details</a:t>
            </a:r>
          </a:p>
          <a:p>
            <a:pPr lvl="1"/>
            <a:r>
              <a:rPr lang="en-US" dirty="0" smtClean="0"/>
              <a:t>Check the account number</a:t>
            </a:r>
          </a:p>
          <a:p>
            <a:pPr lvl="1"/>
            <a:r>
              <a:rPr lang="en-US" dirty="0" smtClean="0"/>
              <a:t>Confirm that all necessary receipts are included</a:t>
            </a:r>
          </a:p>
          <a:p>
            <a:r>
              <a:rPr lang="en-US" dirty="0" smtClean="0"/>
              <a:t>Approvers can send reports back to the preparer with comments if something needs to be modified before approval </a:t>
            </a:r>
          </a:p>
        </p:txBody>
      </p:sp>
    </p:spTree>
    <p:extLst>
      <p:ext uri="{BB962C8B-B14F-4D97-AF65-F5344CB8AC3E}">
        <p14:creationId xmlns:p14="http://schemas.microsoft.com/office/powerpoint/2010/main" val="560389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Approver Display</a:t>
            </a:r>
            <a:endParaRPr lang="en-US" dirty="0"/>
          </a:p>
        </p:txBody>
      </p:sp>
      <p:pic>
        <p:nvPicPr>
          <p:cNvPr id="4" name="Content Placeholder 3"/>
          <p:cNvPicPr>
            <a:picLocks noGrp="1" noChangeAspect="1"/>
          </p:cNvPicPr>
          <p:nvPr>
            <p:ph idx="1"/>
          </p:nvPr>
        </p:nvPicPr>
        <p:blipFill>
          <a:blip r:embed="rId2"/>
          <a:stretch>
            <a:fillRect/>
          </a:stretch>
        </p:blipFill>
        <p:spPr>
          <a:xfrm>
            <a:off x="358603" y="1055785"/>
            <a:ext cx="8483600" cy="1240459"/>
          </a:xfrm>
          <a:prstGeom prst="rect">
            <a:avLst/>
          </a:prstGeom>
        </p:spPr>
      </p:pic>
      <p:pic>
        <p:nvPicPr>
          <p:cNvPr id="5" name="Picture 4"/>
          <p:cNvPicPr>
            <a:picLocks noChangeAspect="1"/>
          </p:cNvPicPr>
          <p:nvPr/>
        </p:nvPicPr>
        <p:blipFill>
          <a:blip r:embed="rId3"/>
          <a:stretch>
            <a:fillRect/>
          </a:stretch>
        </p:blipFill>
        <p:spPr>
          <a:xfrm>
            <a:off x="358603" y="2401052"/>
            <a:ext cx="8501449" cy="1940289"/>
          </a:xfrm>
          <a:prstGeom prst="rect">
            <a:avLst/>
          </a:prstGeom>
        </p:spPr>
      </p:pic>
      <p:pic>
        <p:nvPicPr>
          <p:cNvPr id="6" name="Picture 5"/>
          <p:cNvPicPr>
            <a:picLocks noChangeAspect="1"/>
          </p:cNvPicPr>
          <p:nvPr/>
        </p:nvPicPr>
        <p:blipFill>
          <a:blip r:embed="rId4"/>
          <a:stretch>
            <a:fillRect/>
          </a:stretch>
        </p:blipFill>
        <p:spPr>
          <a:xfrm>
            <a:off x="436604" y="4341340"/>
            <a:ext cx="8405599" cy="2174789"/>
          </a:xfrm>
          <a:prstGeom prst="rect">
            <a:avLst/>
          </a:prstGeom>
        </p:spPr>
      </p:pic>
      <p:sp>
        <p:nvSpPr>
          <p:cNvPr id="7" name="TextBox 6"/>
          <p:cNvSpPr txBox="1"/>
          <p:nvPr/>
        </p:nvSpPr>
        <p:spPr>
          <a:xfrm>
            <a:off x="1589903" y="1285103"/>
            <a:ext cx="3171567" cy="923330"/>
          </a:xfrm>
          <a:prstGeom prst="rect">
            <a:avLst/>
          </a:prstGeom>
          <a:solidFill>
            <a:schemeClr val="bg1"/>
          </a:solidFill>
          <a:ln w="19050">
            <a:solidFill>
              <a:schemeClr val="tx1"/>
            </a:solidFill>
          </a:ln>
        </p:spPr>
        <p:txBody>
          <a:bodyPr wrap="square" rtlCol="0">
            <a:spAutoFit/>
          </a:bodyPr>
          <a:lstStyle/>
          <a:p>
            <a:r>
              <a:rPr lang="en-US" dirty="0" smtClean="0"/>
              <a:t>The approver clicks on “Required Approvals” on the home screen.</a:t>
            </a:r>
            <a:endParaRPr lang="en-US" dirty="0"/>
          </a:p>
        </p:txBody>
      </p:sp>
      <p:cxnSp>
        <p:nvCxnSpPr>
          <p:cNvPr id="9" name="Elbow Connector 8"/>
          <p:cNvCxnSpPr/>
          <p:nvPr/>
        </p:nvCxnSpPr>
        <p:spPr>
          <a:xfrm flipV="1">
            <a:off x="4761470" y="1342768"/>
            <a:ext cx="889687" cy="749643"/>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28303" y="2767914"/>
            <a:ext cx="4677547" cy="646331"/>
          </a:xfrm>
          <a:prstGeom prst="rect">
            <a:avLst/>
          </a:prstGeom>
          <a:solidFill>
            <a:schemeClr val="bg1"/>
          </a:solidFill>
          <a:ln w="19050">
            <a:solidFill>
              <a:schemeClr val="tx1"/>
            </a:solidFill>
          </a:ln>
        </p:spPr>
        <p:txBody>
          <a:bodyPr wrap="square" rtlCol="0">
            <a:spAutoFit/>
          </a:bodyPr>
          <a:lstStyle/>
          <a:p>
            <a:r>
              <a:rPr lang="en-US" dirty="0" smtClean="0"/>
              <a:t>The approver clicks on which report they want to approve.</a:t>
            </a:r>
            <a:endParaRPr lang="en-US" dirty="0"/>
          </a:p>
        </p:txBody>
      </p:sp>
      <p:cxnSp>
        <p:nvCxnSpPr>
          <p:cNvPr id="12" name="Straight Arrow Connector 11"/>
          <p:cNvCxnSpPr/>
          <p:nvPr/>
        </p:nvCxnSpPr>
        <p:spPr>
          <a:xfrm flipH="1">
            <a:off x="1194486" y="3286897"/>
            <a:ext cx="2842055" cy="7414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90335" y="4547287"/>
            <a:ext cx="3624649" cy="646331"/>
          </a:xfrm>
          <a:prstGeom prst="rect">
            <a:avLst/>
          </a:prstGeom>
          <a:solidFill>
            <a:schemeClr val="bg1"/>
          </a:solidFill>
          <a:ln w="19050">
            <a:solidFill>
              <a:schemeClr val="tx1"/>
            </a:solidFill>
          </a:ln>
        </p:spPr>
        <p:txBody>
          <a:bodyPr wrap="square" rtlCol="0">
            <a:spAutoFit/>
          </a:bodyPr>
          <a:lstStyle/>
          <a:p>
            <a:r>
              <a:rPr lang="en-US" dirty="0" smtClean="0"/>
              <a:t>The approver clicks “Approve” or “Send Back to User”.</a:t>
            </a:r>
            <a:endParaRPr lang="en-US" dirty="0"/>
          </a:p>
        </p:txBody>
      </p:sp>
      <p:cxnSp>
        <p:nvCxnSpPr>
          <p:cNvPr id="22" name="Straight Arrow Connector 21"/>
          <p:cNvCxnSpPr/>
          <p:nvPr/>
        </p:nvCxnSpPr>
        <p:spPr>
          <a:xfrm>
            <a:off x="6614984" y="4547287"/>
            <a:ext cx="930875" cy="741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924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Support</a:t>
            </a:r>
            <a:endParaRPr lang="en-US" dirty="0"/>
          </a:p>
        </p:txBody>
      </p:sp>
      <p:sp>
        <p:nvSpPr>
          <p:cNvPr id="3" name="Content Placeholder 2"/>
          <p:cNvSpPr>
            <a:spLocks noGrp="1"/>
          </p:cNvSpPr>
          <p:nvPr>
            <p:ph idx="1"/>
          </p:nvPr>
        </p:nvSpPr>
        <p:spPr/>
        <p:txBody>
          <a:bodyPr/>
          <a:lstStyle/>
          <a:p>
            <a:r>
              <a:rPr lang="en-US" dirty="0" smtClean="0"/>
              <a:t>Pertinent policies and training materials are available on the Purchasing website:</a:t>
            </a:r>
          </a:p>
          <a:p>
            <a:pPr lvl="1"/>
            <a:r>
              <a:rPr lang="en-US" dirty="0">
                <a:hlinkClick r:id="rId2"/>
              </a:rPr>
              <a:t>https://www.owu.edu/about/offices-services/office-of-finance-administration/purchasing-department</a:t>
            </a:r>
            <a:r>
              <a:rPr lang="en-US" dirty="0" smtClean="0">
                <a:hlinkClick r:id="rId2"/>
              </a:rPr>
              <a:t>/</a:t>
            </a:r>
            <a:endParaRPr lang="en-US" dirty="0" smtClean="0"/>
          </a:p>
          <a:p>
            <a:r>
              <a:rPr lang="en-US" dirty="0" smtClean="0"/>
              <a:t>Contact us if you have any questions!</a:t>
            </a:r>
            <a:endParaRPr lang="en-US" dirty="0"/>
          </a:p>
        </p:txBody>
      </p:sp>
    </p:spTree>
    <p:extLst>
      <p:ext uri="{BB962C8B-B14F-4D97-AF65-F5344CB8AC3E}">
        <p14:creationId xmlns:p14="http://schemas.microsoft.com/office/powerpoint/2010/main" val="481941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a:t>
            </a:r>
            <a:r>
              <a:rPr lang="en-US" dirty="0" smtClean="0"/>
              <a:t>Access </a:t>
            </a:r>
            <a:r>
              <a:rPr lang="en-US" dirty="0"/>
              <a:t>Concur</a:t>
            </a:r>
          </a:p>
        </p:txBody>
      </p:sp>
      <p:sp>
        <p:nvSpPr>
          <p:cNvPr id="3" name="Content Placeholder 2"/>
          <p:cNvSpPr>
            <a:spLocks noGrp="1"/>
          </p:cNvSpPr>
          <p:nvPr>
            <p:ph idx="1"/>
          </p:nvPr>
        </p:nvSpPr>
        <p:spPr/>
        <p:txBody>
          <a:bodyPr/>
          <a:lstStyle/>
          <a:p>
            <a:r>
              <a:rPr lang="en-US" dirty="0"/>
              <a:t>Concur can be accessed from:</a:t>
            </a:r>
          </a:p>
          <a:p>
            <a:pPr lvl="1"/>
            <a:r>
              <a:rPr lang="en-US" dirty="0"/>
              <a:t>my.owu.edu</a:t>
            </a:r>
          </a:p>
          <a:p>
            <a:pPr lvl="1"/>
            <a:r>
              <a:rPr lang="en-US" dirty="0"/>
              <a:t>https://www.owu.edu/about/offices-services/office-of-finance-administration/purchasing-department/concur-travel-expense/</a:t>
            </a:r>
          </a:p>
          <a:p>
            <a:pPr lvl="2"/>
            <a:r>
              <a:rPr lang="en-US" dirty="0"/>
              <a:t>Training materials and helpful contacts will be located here</a:t>
            </a:r>
          </a:p>
          <a:p>
            <a:r>
              <a:rPr lang="en-US" dirty="0"/>
              <a:t>Log in using your OWU user ID and password</a:t>
            </a:r>
          </a:p>
          <a:p>
            <a:pPr marL="0" indent="0">
              <a:buNone/>
            </a:pPr>
            <a:endParaRPr lang="en-US" dirty="0"/>
          </a:p>
        </p:txBody>
      </p:sp>
    </p:spTree>
    <p:extLst>
      <p:ext uri="{BB962C8B-B14F-4D97-AF65-F5344CB8AC3E}">
        <p14:creationId xmlns:p14="http://schemas.microsoft.com/office/powerpoint/2010/main" val="2395844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Concur Dashboard</a:t>
            </a:r>
            <a:endParaRPr lang="en-US" dirty="0"/>
          </a:p>
        </p:txBody>
      </p:sp>
      <p:pic>
        <p:nvPicPr>
          <p:cNvPr id="5" name="Google Shape;80;p17"/>
          <p:cNvPicPr preferRelativeResize="0">
            <a:picLocks noGrp="1" noChangeAspect="1"/>
          </p:cNvPicPr>
          <p:nvPr>
            <p:ph idx="1"/>
          </p:nvPr>
        </p:nvPicPr>
        <p:blipFill rotWithShape="1">
          <a:blip r:embed="rId2">
            <a:alphaModFix/>
          </a:blip>
          <a:srcRect l="4259" r="5555"/>
          <a:stretch/>
        </p:blipFill>
        <p:spPr>
          <a:xfrm>
            <a:off x="-1" y="950976"/>
            <a:ext cx="8288887" cy="5701022"/>
          </a:xfrm>
          <a:prstGeom prst="rect">
            <a:avLst/>
          </a:prstGeom>
          <a:noFill/>
          <a:ln>
            <a:noFill/>
          </a:ln>
        </p:spPr>
      </p:pic>
      <p:sp>
        <p:nvSpPr>
          <p:cNvPr id="7" name="Google Shape;81;p17"/>
          <p:cNvSpPr txBox="1"/>
          <p:nvPr/>
        </p:nvSpPr>
        <p:spPr>
          <a:xfrm>
            <a:off x="5738223" y="2448864"/>
            <a:ext cx="3134844" cy="1547401"/>
          </a:xfrm>
          <a:prstGeom prst="rect">
            <a:avLst/>
          </a:prstGeom>
          <a:solidFill>
            <a:schemeClr val="bg1"/>
          </a:solidFill>
          <a:ln w="12700" cap="flat" cmpd="sng">
            <a:solidFill>
              <a:schemeClr val="tx1"/>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 b="1" dirty="0"/>
              <a:t>The Concur dashboard shows a quick view of your open expense reports, unassigned </a:t>
            </a:r>
            <a:r>
              <a:rPr lang="en" b="1" dirty="0" smtClean="0"/>
              <a:t>P-Card </a:t>
            </a:r>
            <a:r>
              <a:rPr lang="en" b="1" dirty="0"/>
              <a:t>charges, and reports awaiting your approval. </a:t>
            </a:r>
            <a:endParaRPr b="1" dirty="0"/>
          </a:p>
        </p:txBody>
      </p:sp>
    </p:spTree>
    <p:extLst>
      <p:ext uri="{BB962C8B-B14F-4D97-AF65-F5344CB8AC3E}">
        <p14:creationId xmlns:p14="http://schemas.microsoft.com/office/powerpoint/2010/main" val="2353876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Updating Your Profile Settings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00" y="1020008"/>
            <a:ext cx="7914975" cy="5280123"/>
          </a:xfrm>
          <a:prstGeom prst="rect">
            <a:avLst/>
          </a:prstGeom>
        </p:spPr>
      </p:pic>
      <p:sp>
        <p:nvSpPr>
          <p:cNvPr id="7" name="TextBox 6"/>
          <p:cNvSpPr txBox="1"/>
          <p:nvPr/>
        </p:nvSpPr>
        <p:spPr>
          <a:xfrm>
            <a:off x="6132351" y="1409350"/>
            <a:ext cx="2952925" cy="4801314"/>
          </a:xfrm>
          <a:prstGeom prst="rect">
            <a:avLst/>
          </a:prstGeom>
          <a:solidFill>
            <a:schemeClr val="bg1"/>
          </a:solidFill>
          <a:ln w="19050">
            <a:solidFill>
              <a:schemeClr val="tx1"/>
            </a:solidFill>
          </a:ln>
        </p:spPr>
        <p:txBody>
          <a:bodyPr wrap="square" rtlCol="0">
            <a:spAutoFit/>
          </a:bodyPr>
          <a:lstStyle/>
          <a:p>
            <a:r>
              <a:rPr lang="en-US" b="1" dirty="0" smtClean="0"/>
              <a:t>When logging into Concur for the first time users should go to the Profile Settings screen to update their personal information. Make sure you:</a:t>
            </a:r>
          </a:p>
          <a:p>
            <a:pPr marL="285750" indent="-285750">
              <a:buFont typeface="Arial" panose="020B0604020202020204" pitchFamily="34" charset="0"/>
              <a:buChar char="•"/>
            </a:pPr>
            <a:r>
              <a:rPr lang="en-US" b="1" dirty="0" smtClean="0"/>
              <a:t>Verify that your name matches your legal ID</a:t>
            </a:r>
          </a:p>
          <a:p>
            <a:pPr marL="285750" indent="-285750">
              <a:buFont typeface="Arial" panose="020B0604020202020204" pitchFamily="34" charset="0"/>
              <a:buChar char="•"/>
            </a:pPr>
            <a:r>
              <a:rPr lang="en-US" b="1" dirty="0" smtClean="0"/>
              <a:t>Verify your email address to receive e-receipts</a:t>
            </a:r>
          </a:p>
          <a:p>
            <a:pPr marL="285750" indent="-285750">
              <a:buFont typeface="Arial" panose="020B0604020202020204" pitchFamily="34" charset="0"/>
              <a:buChar char="•"/>
            </a:pPr>
            <a:r>
              <a:rPr lang="en-US" b="1" dirty="0" smtClean="0"/>
              <a:t>Set up a mobile PIN to use the Concur app</a:t>
            </a:r>
          </a:p>
          <a:p>
            <a:pPr marL="285750" indent="-285750">
              <a:buFont typeface="Arial" panose="020B0604020202020204" pitchFamily="34" charset="0"/>
              <a:buChar char="•"/>
            </a:pPr>
            <a:r>
              <a:rPr lang="en-US" b="1" dirty="0" smtClean="0"/>
              <a:t>Adjust your travel preferences</a:t>
            </a:r>
          </a:p>
          <a:p>
            <a:pPr marL="285750" indent="-285750">
              <a:buFont typeface="Arial" panose="020B0604020202020204" pitchFamily="34" charset="0"/>
              <a:buChar char="•"/>
            </a:pPr>
            <a:r>
              <a:rPr lang="en-US" b="1" dirty="0" smtClean="0"/>
              <a:t>Add expense delegates and/or travel assistants if needed</a:t>
            </a:r>
          </a:p>
        </p:txBody>
      </p:sp>
    </p:spTree>
    <p:extLst>
      <p:ext uri="{BB962C8B-B14F-4D97-AF65-F5344CB8AC3E}">
        <p14:creationId xmlns:p14="http://schemas.microsoft.com/office/powerpoint/2010/main" val="193062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Creating an Expense Report	</a:t>
            </a:r>
          </a:p>
        </p:txBody>
      </p:sp>
      <p:sp>
        <p:nvSpPr>
          <p:cNvPr id="3" name="Content Placeholder 2"/>
          <p:cNvSpPr>
            <a:spLocks noGrp="1"/>
          </p:cNvSpPr>
          <p:nvPr>
            <p:ph idx="1"/>
          </p:nvPr>
        </p:nvSpPr>
        <p:spPr/>
        <p:txBody>
          <a:bodyPr/>
          <a:lstStyle/>
          <a:p>
            <a:r>
              <a:rPr lang="en-US" dirty="0"/>
              <a:t>Concur allows users to create their own expense reports with ease</a:t>
            </a:r>
          </a:p>
          <a:p>
            <a:r>
              <a:rPr lang="en-US" dirty="0" smtClean="0"/>
              <a:t>P-Card </a:t>
            </a:r>
            <a:r>
              <a:rPr lang="en-US" dirty="0"/>
              <a:t>charges are automatically loaded from Chase into a user’s account</a:t>
            </a:r>
          </a:p>
          <a:p>
            <a:r>
              <a:rPr lang="en-US" dirty="0"/>
              <a:t>Out-of-pocket charges (personal cards or cash) can be entered manually on the website or through the Concur mobile app</a:t>
            </a:r>
          </a:p>
          <a:p>
            <a:r>
              <a:rPr lang="en-US" dirty="0"/>
              <a:t>Receipts can be entered by using the Concur app, by emailing them to your account, or by uploading them from your desktop</a:t>
            </a:r>
          </a:p>
          <a:p>
            <a:pPr lvl="1"/>
            <a:r>
              <a:rPr lang="en-US" dirty="0"/>
              <a:t>Some receipts may also push through Concur automatically from the vendor</a:t>
            </a:r>
          </a:p>
          <a:p>
            <a:endParaRPr lang="en-US" dirty="0"/>
          </a:p>
        </p:txBody>
      </p:sp>
    </p:spTree>
    <p:extLst>
      <p:ext uri="{BB962C8B-B14F-4D97-AF65-F5344CB8AC3E}">
        <p14:creationId xmlns:p14="http://schemas.microsoft.com/office/powerpoint/2010/main" val="384965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Expense Report Dashboard</a:t>
            </a:r>
          </a:p>
        </p:txBody>
      </p:sp>
      <p:pic>
        <p:nvPicPr>
          <p:cNvPr id="4" name="Content Placeholder 3"/>
          <p:cNvPicPr>
            <a:picLocks noGrp="1" noChangeAspect="1"/>
          </p:cNvPicPr>
          <p:nvPr>
            <p:ph idx="1"/>
          </p:nvPr>
        </p:nvPicPr>
        <p:blipFill>
          <a:blip r:embed="rId2"/>
          <a:stretch>
            <a:fillRect/>
          </a:stretch>
        </p:blipFill>
        <p:spPr>
          <a:xfrm>
            <a:off x="0" y="1041592"/>
            <a:ext cx="9144000" cy="5400397"/>
          </a:xfrm>
          <a:prstGeom prst="rect">
            <a:avLst/>
          </a:prstGeom>
        </p:spPr>
      </p:pic>
      <p:sp>
        <p:nvSpPr>
          <p:cNvPr id="5" name="TextBox 4"/>
          <p:cNvSpPr txBox="1"/>
          <p:nvPr/>
        </p:nvSpPr>
        <p:spPr>
          <a:xfrm>
            <a:off x="2594919" y="5082746"/>
            <a:ext cx="6211330" cy="923330"/>
          </a:xfrm>
          <a:prstGeom prst="rect">
            <a:avLst/>
          </a:prstGeom>
          <a:solidFill>
            <a:schemeClr val="bg1"/>
          </a:solidFill>
          <a:ln w="19050">
            <a:solidFill>
              <a:schemeClr val="tx1"/>
            </a:solidFill>
          </a:ln>
        </p:spPr>
        <p:txBody>
          <a:bodyPr wrap="square" rtlCol="0">
            <a:spAutoFit/>
          </a:bodyPr>
          <a:lstStyle/>
          <a:p>
            <a:r>
              <a:rPr lang="en-US" b="1" dirty="0" smtClean="0"/>
              <a:t>The Expense screen allows you to create a new report, access open or returned reports, and view or recall submitted reports. You can view older reports using the Report Library. </a:t>
            </a:r>
            <a:endParaRPr lang="en-US" b="1" dirty="0"/>
          </a:p>
        </p:txBody>
      </p:sp>
    </p:spTree>
    <p:extLst>
      <p:ext uri="{BB962C8B-B14F-4D97-AF65-F5344CB8AC3E}">
        <p14:creationId xmlns:p14="http://schemas.microsoft.com/office/powerpoint/2010/main" val="3355404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Expense Report Header</a:t>
            </a:r>
          </a:p>
        </p:txBody>
      </p:sp>
      <p:pic>
        <p:nvPicPr>
          <p:cNvPr id="6" name="Content Placeholder 5"/>
          <p:cNvPicPr>
            <a:picLocks noGrp="1" noChangeAspect="1"/>
          </p:cNvPicPr>
          <p:nvPr>
            <p:ph idx="1"/>
          </p:nvPr>
        </p:nvPicPr>
        <p:blipFill>
          <a:blip r:embed="rId2"/>
          <a:stretch>
            <a:fillRect/>
          </a:stretch>
        </p:blipFill>
        <p:spPr>
          <a:xfrm>
            <a:off x="359976" y="1180219"/>
            <a:ext cx="8483600" cy="4896326"/>
          </a:xfrm>
          <a:prstGeom prst="rect">
            <a:avLst/>
          </a:prstGeom>
        </p:spPr>
      </p:pic>
      <p:sp>
        <p:nvSpPr>
          <p:cNvPr id="7" name="TextBox 6"/>
          <p:cNvSpPr txBox="1"/>
          <p:nvPr/>
        </p:nvSpPr>
        <p:spPr>
          <a:xfrm>
            <a:off x="4250724" y="4366054"/>
            <a:ext cx="4728519" cy="2031325"/>
          </a:xfrm>
          <a:prstGeom prst="rect">
            <a:avLst/>
          </a:prstGeom>
          <a:solidFill>
            <a:schemeClr val="bg1"/>
          </a:solidFill>
          <a:ln w="19050">
            <a:solidFill>
              <a:schemeClr val="tx1"/>
            </a:solidFill>
          </a:ln>
        </p:spPr>
        <p:txBody>
          <a:bodyPr wrap="square" rtlCol="0">
            <a:spAutoFit/>
          </a:bodyPr>
          <a:lstStyle/>
          <a:p>
            <a:r>
              <a:rPr lang="en-US" b="1" dirty="0" smtClean="0"/>
              <a:t>We suggest submitting an expense report for each month’s expenses as expenses need to be cleared within 30 days. The details in the Report Header will be copied to each transaction in the report, but the individual transactions can be changed (i.e. if they need to be charged to a different account).</a:t>
            </a:r>
            <a:endParaRPr lang="en-US" b="1" dirty="0"/>
          </a:p>
        </p:txBody>
      </p:sp>
      <p:sp>
        <p:nvSpPr>
          <p:cNvPr id="8" name="TextBox 7"/>
          <p:cNvSpPr txBox="1"/>
          <p:nvPr/>
        </p:nvSpPr>
        <p:spPr>
          <a:xfrm>
            <a:off x="3814119" y="2306595"/>
            <a:ext cx="5165124" cy="1200329"/>
          </a:xfrm>
          <a:prstGeom prst="rect">
            <a:avLst/>
          </a:prstGeom>
          <a:solidFill>
            <a:schemeClr val="bg1"/>
          </a:solidFill>
          <a:ln w="19050">
            <a:solidFill>
              <a:schemeClr val="tx1"/>
            </a:solidFill>
          </a:ln>
        </p:spPr>
        <p:txBody>
          <a:bodyPr wrap="square" rtlCol="0">
            <a:spAutoFit/>
          </a:bodyPr>
          <a:lstStyle/>
          <a:p>
            <a:r>
              <a:rPr lang="en-US" b="1" dirty="0" smtClean="0"/>
              <a:t>The report name, business purpose, and default account number are entered on the Header screen. The required fields have a red bar to the left of the text box. </a:t>
            </a:r>
            <a:endParaRPr lang="en-US" b="1" dirty="0"/>
          </a:p>
        </p:txBody>
      </p:sp>
    </p:spTree>
    <p:extLst>
      <p:ext uri="{BB962C8B-B14F-4D97-AF65-F5344CB8AC3E}">
        <p14:creationId xmlns:p14="http://schemas.microsoft.com/office/powerpoint/2010/main" val="161947382"/>
      </p:ext>
    </p:extLst>
  </p:cSld>
  <p:clrMapOvr>
    <a:masterClrMapping/>
  </p:clrMapOvr>
</p:sld>
</file>

<file path=ppt/theme/theme1.xml><?xml version="1.0" encoding="utf-8"?>
<a:theme xmlns:a="http://schemas.openxmlformats.org/drawingml/2006/main" name="20150916OWU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2175A4-2D7E-403C-BCA4-4D3221870022}" vid="{1B84BD63-69D6-451D-B731-504AD1D21BBE}"/>
    </a:ext>
  </a:extLst>
</a:theme>
</file>

<file path=docProps/app.xml><?xml version="1.0" encoding="utf-8"?>
<Properties xmlns="http://schemas.openxmlformats.org/officeDocument/2006/extended-properties" xmlns:vt="http://schemas.openxmlformats.org/officeDocument/2006/docPropsVTypes">
  <Template>20150916OWUTemplate</Template>
  <TotalTime>2122</TotalTime>
  <Words>1769</Words>
  <Application>Microsoft Office PowerPoint</Application>
  <PresentationFormat>On-screen Show (4:3)</PresentationFormat>
  <Paragraphs>142</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20150916OWUTemplate</vt:lpstr>
      <vt:lpstr>Concur Travel &amp; Expense</vt:lpstr>
      <vt:lpstr>Agenda</vt:lpstr>
      <vt:lpstr>Benefits of Concur</vt:lpstr>
      <vt:lpstr>How to Access Concur</vt:lpstr>
      <vt:lpstr>Concur Dashboard</vt:lpstr>
      <vt:lpstr>Updating Your Profile Settings</vt:lpstr>
      <vt:lpstr>Creating an Expense Report </vt:lpstr>
      <vt:lpstr>Expense Report Dashboard</vt:lpstr>
      <vt:lpstr>Expense Report Header</vt:lpstr>
      <vt:lpstr>Adding P-Card Charges to a Report</vt:lpstr>
      <vt:lpstr>Adding Out-of-Pocket Expenses</vt:lpstr>
      <vt:lpstr>Entering Expense Details </vt:lpstr>
      <vt:lpstr>Symbols and Alerts</vt:lpstr>
      <vt:lpstr>Other Report Information</vt:lpstr>
      <vt:lpstr>Supporting Details </vt:lpstr>
      <vt:lpstr>Itemizing Expenses</vt:lpstr>
      <vt:lpstr>Allocating Expenses</vt:lpstr>
      <vt:lpstr>Viewing Allocated Expenses</vt:lpstr>
      <vt:lpstr>Expenses using Foreign Currency</vt:lpstr>
      <vt:lpstr>Calculating Mileage</vt:lpstr>
      <vt:lpstr>Importing Receipts</vt:lpstr>
      <vt:lpstr>Available Receipts</vt:lpstr>
      <vt:lpstr>Adding a Missing Receipt Affidavit</vt:lpstr>
      <vt:lpstr>Adding a Missing Receipt Affidavit</vt:lpstr>
      <vt:lpstr>Concur Mobile App</vt:lpstr>
      <vt:lpstr>Capturing Receipts with the Concur App</vt:lpstr>
      <vt:lpstr>Setting Up Mobile Access</vt:lpstr>
      <vt:lpstr>Submitting Reports</vt:lpstr>
      <vt:lpstr>Printing and Saving a Report</vt:lpstr>
      <vt:lpstr>Acting as a Delegate</vt:lpstr>
      <vt:lpstr>Assigning a Delegate</vt:lpstr>
      <vt:lpstr>Delegate Access</vt:lpstr>
      <vt:lpstr>Approving Reports</vt:lpstr>
      <vt:lpstr>Approver Display</vt:lpstr>
      <vt:lpstr>Support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Eugene Kopp</dc:creator>
  <cp:lastModifiedBy>Melanie Tracy Kalb</cp:lastModifiedBy>
  <cp:revision>44</cp:revision>
  <dcterms:created xsi:type="dcterms:W3CDTF">2015-09-18T14:58:01Z</dcterms:created>
  <dcterms:modified xsi:type="dcterms:W3CDTF">2018-08-13T20:58:13Z</dcterms:modified>
</cp:coreProperties>
</file>